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0" roundtripDataSignature="AMtx7miB0LMQuvk2RCxbBrBL/bXGRDif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1792288" y="612775"/>
            <a:ext cx="5486400" cy="4114800"/>
          </a:xfrm>
          <a:prstGeom prst="rect">
            <a:avLst/>
          </a:prstGeom>
          <a:noFill/>
          <a:ln>
            <a:noFill/>
          </a:ln>
        </p:spPr>
      </p:sp>
      <p:sp>
        <p:nvSpPr>
          <p:cNvPr id="64" name="Google Shape;6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png"/><Relationship Id="rId6"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25.pn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7.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7629" l="0" r="0" t="-144"/>
            </a:stretch>
          </a:blipFill>
          <a:ln>
            <a:noFill/>
          </a:ln>
        </p:spPr>
      </p:sp>
      <p:sp>
        <p:nvSpPr>
          <p:cNvPr id="85" name="Google Shape;85;p1"/>
          <p:cNvSpPr/>
          <p:nvPr/>
        </p:nvSpPr>
        <p:spPr>
          <a:xfrm>
            <a:off x="-2" y="0"/>
            <a:ext cx="10127923" cy="10287000"/>
          </a:xfrm>
          <a:custGeom>
            <a:rect b="b" l="l" r="r" t="t"/>
            <a:pathLst>
              <a:path extrusionOk="0" h="10287000" w="10287000">
                <a:moveTo>
                  <a:pt x="0" y="0"/>
                </a:moveTo>
                <a:lnTo>
                  <a:pt x="10287000" y="0"/>
                </a:lnTo>
                <a:lnTo>
                  <a:pt x="10287000" y="10287000"/>
                </a:lnTo>
                <a:lnTo>
                  <a:pt x="0" y="10287000"/>
                </a:lnTo>
                <a:lnTo>
                  <a:pt x="0" y="0"/>
                </a:lnTo>
                <a:close/>
              </a:path>
            </a:pathLst>
          </a:custGeom>
          <a:blipFill rotWithShape="1">
            <a:blip r:embed="rId4">
              <a:alphaModFix amt="21999"/>
            </a:blip>
            <a:stretch>
              <a:fillRect b="0" l="0" r="0" t="0"/>
            </a:stretch>
          </a:blipFill>
          <a:ln>
            <a:noFill/>
          </a:ln>
        </p:spPr>
      </p:sp>
      <p:sp>
        <p:nvSpPr>
          <p:cNvPr id="86" name="Google Shape;86;p1"/>
          <p:cNvSpPr/>
          <p:nvPr/>
        </p:nvSpPr>
        <p:spPr>
          <a:xfrm rot="10800000">
            <a:off x="-2" y="8420305"/>
            <a:ext cx="4710902" cy="1866695"/>
          </a:xfrm>
          <a:custGeom>
            <a:rect b="b" l="l" r="r" t="t"/>
            <a:pathLst>
              <a:path extrusionOk="0" h="2355451" w="4710902">
                <a:moveTo>
                  <a:pt x="0" y="0"/>
                </a:moveTo>
                <a:lnTo>
                  <a:pt x="4710902" y="0"/>
                </a:lnTo>
                <a:lnTo>
                  <a:pt x="4710902" y="2355451"/>
                </a:lnTo>
                <a:lnTo>
                  <a:pt x="0" y="2355451"/>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5057650" y="-1"/>
            <a:ext cx="3426594" cy="1460586"/>
          </a:xfrm>
          <a:custGeom>
            <a:rect b="b" l="l" r="r" t="t"/>
            <a:pathLst>
              <a:path extrusionOk="0" h="1713297" w="3426594">
                <a:moveTo>
                  <a:pt x="3426594" y="1713297"/>
                </a:moveTo>
                <a:lnTo>
                  <a:pt x="0" y="1713297"/>
                </a:lnTo>
                <a:lnTo>
                  <a:pt x="0" y="0"/>
                </a:lnTo>
                <a:lnTo>
                  <a:pt x="3426594" y="0"/>
                </a:lnTo>
                <a:lnTo>
                  <a:pt x="3426594" y="1713297"/>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8" name="Google Shape;88;p1"/>
          <p:cNvGrpSpPr/>
          <p:nvPr/>
        </p:nvGrpSpPr>
        <p:grpSpPr>
          <a:xfrm>
            <a:off x="0" y="2672951"/>
            <a:ext cx="9440789" cy="3757546"/>
            <a:chOff x="0" y="-38100"/>
            <a:chExt cx="2486463" cy="989642"/>
          </a:xfrm>
        </p:grpSpPr>
        <p:sp>
          <p:nvSpPr>
            <p:cNvPr id="89" name="Google Shape;89;p1"/>
            <p:cNvSpPr/>
            <p:nvPr/>
          </p:nvSpPr>
          <p:spPr>
            <a:xfrm>
              <a:off x="0" y="0"/>
              <a:ext cx="2486463" cy="951542"/>
            </a:xfrm>
            <a:custGeom>
              <a:rect b="b" l="l" r="r" t="t"/>
              <a:pathLst>
                <a:path extrusionOk="0" h="951542" w="2486463">
                  <a:moveTo>
                    <a:pt x="0" y="0"/>
                  </a:moveTo>
                  <a:lnTo>
                    <a:pt x="2486463" y="0"/>
                  </a:lnTo>
                  <a:lnTo>
                    <a:pt x="2486463" y="951542"/>
                  </a:lnTo>
                  <a:lnTo>
                    <a:pt x="0" y="951542"/>
                  </a:lnTo>
                  <a:close/>
                </a:path>
              </a:pathLst>
            </a:custGeom>
            <a:solidFill>
              <a:srgbClr val="064663"/>
            </a:solidFill>
            <a:ln>
              <a:noFill/>
            </a:ln>
          </p:spPr>
        </p:sp>
        <p:sp>
          <p:nvSpPr>
            <p:cNvPr id="90" name="Google Shape;90;p1"/>
            <p:cNvSpPr txBox="1"/>
            <p:nvPr/>
          </p:nvSpPr>
          <p:spPr>
            <a:xfrm>
              <a:off x="0" y="-38100"/>
              <a:ext cx="2486463" cy="9896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 name="Google Shape;91;p1"/>
          <p:cNvSpPr/>
          <p:nvPr/>
        </p:nvSpPr>
        <p:spPr>
          <a:xfrm>
            <a:off x="9440789" y="0"/>
            <a:ext cx="9006289" cy="10287000"/>
          </a:xfrm>
          <a:custGeom>
            <a:rect b="b" l="l" r="r" t="t"/>
            <a:pathLst>
              <a:path extrusionOk="0" h="10287000" w="9006289">
                <a:moveTo>
                  <a:pt x="0" y="0"/>
                </a:moveTo>
                <a:lnTo>
                  <a:pt x="9006289" y="0"/>
                </a:lnTo>
                <a:lnTo>
                  <a:pt x="9006289" y="10287000"/>
                </a:lnTo>
                <a:lnTo>
                  <a:pt x="0" y="10287000"/>
                </a:lnTo>
                <a:lnTo>
                  <a:pt x="0" y="0"/>
                </a:lnTo>
                <a:close/>
              </a:path>
            </a:pathLst>
          </a:custGeom>
          <a:blipFill rotWithShape="1">
            <a:blip r:embed="rId6">
              <a:alphaModFix/>
            </a:blip>
            <a:stretch>
              <a:fillRect b="0" l="-7991" r="-6223" t="0"/>
            </a:stretch>
          </a:blipFill>
          <a:ln>
            <a:noFill/>
          </a:ln>
        </p:spPr>
      </p:sp>
      <p:sp>
        <p:nvSpPr>
          <p:cNvPr id="92" name="Google Shape;92;p1"/>
          <p:cNvSpPr txBox="1"/>
          <p:nvPr/>
        </p:nvSpPr>
        <p:spPr>
          <a:xfrm>
            <a:off x="69225" y="3343488"/>
            <a:ext cx="9302400" cy="2416500"/>
          </a:xfrm>
          <a:prstGeom prst="rect">
            <a:avLst/>
          </a:prstGeom>
          <a:noFill/>
          <a:ln>
            <a:noFill/>
          </a:ln>
        </p:spPr>
        <p:txBody>
          <a:bodyPr anchorCtr="0" anchor="t" bIns="0" lIns="0" spcFirstLastPara="1" rIns="0" wrap="square" tIns="0">
            <a:spAutoFit/>
          </a:bodyPr>
          <a:lstStyle/>
          <a:p>
            <a:pPr indent="0" lvl="0" marL="0" marR="0" rtl="0" algn="ctr">
              <a:lnSpc>
                <a:spcPct val="109994"/>
              </a:lnSpc>
              <a:spcBef>
                <a:spcPts val="0"/>
              </a:spcBef>
              <a:spcAft>
                <a:spcPts val="0"/>
              </a:spcAft>
              <a:buNone/>
            </a:pPr>
            <a:r>
              <a:rPr lang="en-US" sz="7476">
                <a:solidFill>
                  <a:srgbClr val="FFFFFF"/>
                </a:solidFill>
                <a:latin typeface="Times New Roman"/>
                <a:ea typeface="Times New Roman"/>
                <a:cs typeface="Times New Roman"/>
                <a:sym typeface="Times New Roman"/>
              </a:rPr>
              <a:t>FINGERPRINT</a:t>
            </a:r>
            <a:endParaRPr sz="100">
              <a:latin typeface="Times New Roman"/>
              <a:ea typeface="Times New Roman"/>
              <a:cs typeface="Times New Roman"/>
              <a:sym typeface="Times New Roman"/>
            </a:endParaRPr>
          </a:p>
          <a:p>
            <a:pPr indent="0" lvl="0" marL="0" marR="0" rtl="0" algn="ctr">
              <a:lnSpc>
                <a:spcPct val="109994"/>
              </a:lnSpc>
              <a:spcBef>
                <a:spcPts val="0"/>
              </a:spcBef>
              <a:spcAft>
                <a:spcPts val="0"/>
              </a:spcAft>
              <a:buNone/>
            </a:pPr>
            <a:r>
              <a:rPr lang="en-US" sz="7476">
                <a:solidFill>
                  <a:srgbClr val="FFFFFF"/>
                </a:solidFill>
                <a:latin typeface="Times New Roman"/>
                <a:ea typeface="Times New Roman"/>
                <a:cs typeface="Times New Roman"/>
                <a:sym typeface="Times New Roman"/>
              </a:rPr>
              <a:t>RECONSTRUCTION</a:t>
            </a:r>
            <a:endParaRPr sz="100">
              <a:latin typeface="Times New Roman"/>
              <a:ea typeface="Times New Roman"/>
              <a:cs typeface="Times New Roman"/>
              <a:sym typeface="Times New Roman"/>
            </a:endParaRPr>
          </a:p>
        </p:txBody>
      </p:sp>
      <p:sp>
        <p:nvSpPr>
          <p:cNvPr id="93" name="Google Shape;93;p1"/>
          <p:cNvSpPr txBox="1"/>
          <p:nvPr/>
        </p:nvSpPr>
        <p:spPr>
          <a:xfrm>
            <a:off x="0" y="6439783"/>
            <a:ext cx="9421800" cy="18942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lang="en-US" sz="3239">
                <a:solidFill>
                  <a:srgbClr val="000000"/>
                </a:solidFill>
                <a:latin typeface="Times New Roman"/>
                <a:ea typeface="Times New Roman"/>
                <a:cs typeface="Times New Roman"/>
                <a:sym typeface="Times New Roman"/>
              </a:rPr>
              <a:t>DONE BY:</a:t>
            </a:r>
            <a:endParaRPr>
              <a:latin typeface="Times New Roman"/>
              <a:ea typeface="Times New Roman"/>
              <a:cs typeface="Times New Roman"/>
              <a:sym typeface="Times New Roman"/>
            </a:endParaRPr>
          </a:p>
          <a:p>
            <a:pPr indent="0" lvl="0" marL="0" marR="0" rtl="0" algn="ctr">
              <a:lnSpc>
                <a:spcPct val="139981"/>
              </a:lnSpc>
              <a:spcBef>
                <a:spcPts val="0"/>
              </a:spcBef>
              <a:spcAft>
                <a:spcPts val="0"/>
              </a:spcAft>
              <a:buNone/>
            </a:pPr>
            <a:r>
              <a:rPr lang="en-US" sz="3239">
                <a:solidFill>
                  <a:srgbClr val="000000"/>
                </a:solidFill>
                <a:latin typeface="Times New Roman"/>
                <a:ea typeface="Times New Roman"/>
                <a:cs typeface="Times New Roman"/>
                <a:sym typeface="Times New Roman"/>
              </a:rPr>
              <a:t>AADITHYA.S ,JAGAJANANI.S.D ,NIVETHA.A</a:t>
            </a:r>
            <a:endParaRPr>
              <a:latin typeface="Times New Roman"/>
              <a:ea typeface="Times New Roman"/>
              <a:cs typeface="Times New Roman"/>
              <a:sym typeface="Times New Roman"/>
            </a:endParaRPr>
          </a:p>
          <a:p>
            <a:pPr indent="0" lvl="0" marL="0" marR="0" rtl="0" algn="ctr">
              <a:lnSpc>
                <a:spcPct val="139981"/>
              </a:lnSpc>
              <a:spcBef>
                <a:spcPts val="0"/>
              </a:spcBef>
              <a:spcAft>
                <a:spcPts val="0"/>
              </a:spcAft>
              <a:buNone/>
            </a:pPr>
            <a:r>
              <a:rPr lang="en-US" sz="3239">
                <a:solidFill>
                  <a:srgbClr val="000000"/>
                </a:solidFill>
                <a:latin typeface="Times New Roman"/>
                <a:ea typeface="Times New Roman"/>
                <a:cs typeface="Times New Roman"/>
                <a:sym typeface="Times New Roman"/>
              </a:rPr>
              <a:t>SRI SAIRAM INSTITUTE OF TECHNOLOGY</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278" name="Shape 278"/>
        <p:cNvGrpSpPr/>
        <p:nvPr/>
      </p:nvGrpSpPr>
      <p:grpSpPr>
        <a:xfrm>
          <a:off x="0" y="0"/>
          <a:ext cx="0" cy="0"/>
          <a:chOff x="0" y="0"/>
          <a:chExt cx="0" cy="0"/>
        </a:xfrm>
      </p:grpSpPr>
      <p:grpSp>
        <p:nvGrpSpPr>
          <p:cNvPr id="279" name="Google Shape;279;p10"/>
          <p:cNvGrpSpPr/>
          <p:nvPr/>
        </p:nvGrpSpPr>
        <p:grpSpPr>
          <a:xfrm rot="-5400000">
            <a:off x="8187660" y="-3281636"/>
            <a:ext cx="1355341" cy="9168078"/>
            <a:chOff x="0" y="-38100"/>
            <a:chExt cx="356962" cy="2414638"/>
          </a:xfrm>
        </p:grpSpPr>
        <p:sp>
          <p:nvSpPr>
            <p:cNvPr id="280" name="Google Shape;280;p10"/>
            <p:cNvSpPr/>
            <p:nvPr/>
          </p:nvSpPr>
          <p:spPr>
            <a:xfrm>
              <a:off x="0" y="0"/>
              <a:ext cx="356962" cy="2376538"/>
            </a:xfrm>
            <a:custGeom>
              <a:rect b="b" l="l" r="r" t="t"/>
              <a:pathLst>
                <a:path extrusionOk="0" h="2376538" w="356962">
                  <a:moveTo>
                    <a:pt x="0" y="0"/>
                  </a:moveTo>
                  <a:lnTo>
                    <a:pt x="356962" y="0"/>
                  </a:lnTo>
                  <a:lnTo>
                    <a:pt x="356962" y="2376538"/>
                  </a:lnTo>
                  <a:lnTo>
                    <a:pt x="0" y="2376538"/>
                  </a:lnTo>
                  <a:close/>
                </a:path>
              </a:pathLst>
            </a:custGeom>
            <a:solidFill>
              <a:srgbClr val="064663"/>
            </a:solidFill>
            <a:ln>
              <a:noFill/>
            </a:ln>
          </p:spPr>
        </p:sp>
        <p:sp>
          <p:nvSpPr>
            <p:cNvPr id="281" name="Google Shape;281;p10"/>
            <p:cNvSpPr txBox="1"/>
            <p:nvPr/>
          </p:nvSpPr>
          <p:spPr>
            <a:xfrm>
              <a:off x="0" y="-38100"/>
              <a:ext cx="356962" cy="241463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2" name="Google Shape;282;p10"/>
          <p:cNvSpPr/>
          <p:nvPr/>
        </p:nvSpPr>
        <p:spPr>
          <a:xfrm>
            <a:off x="14043901" y="7849687"/>
            <a:ext cx="4715092" cy="4874625"/>
          </a:xfrm>
          <a:custGeom>
            <a:rect b="b" l="l" r="r" t="t"/>
            <a:pathLst>
              <a:path extrusionOk="0" h="4874625" w="4715092">
                <a:moveTo>
                  <a:pt x="0" y="0"/>
                </a:moveTo>
                <a:lnTo>
                  <a:pt x="4715092" y="0"/>
                </a:lnTo>
                <a:lnTo>
                  <a:pt x="4715092" y="4874626"/>
                </a:lnTo>
                <a:lnTo>
                  <a:pt x="0" y="4874626"/>
                </a:lnTo>
                <a:lnTo>
                  <a:pt x="0" y="0"/>
                </a:lnTo>
                <a:close/>
              </a:path>
            </a:pathLst>
          </a:custGeom>
          <a:blipFill rotWithShape="1">
            <a:blip r:embed="rId3">
              <a:alphaModFix/>
            </a:blip>
            <a:stretch>
              <a:fillRect b="0" l="0" r="0" t="0"/>
            </a:stretch>
          </a:blipFill>
          <a:ln>
            <a:noFill/>
          </a:ln>
        </p:spPr>
      </p:sp>
      <p:grpSp>
        <p:nvGrpSpPr>
          <p:cNvPr id="283" name="Google Shape;283;p10"/>
          <p:cNvGrpSpPr/>
          <p:nvPr/>
        </p:nvGrpSpPr>
        <p:grpSpPr>
          <a:xfrm rot="-5400000">
            <a:off x="15985056" y="1180381"/>
            <a:ext cx="4012422" cy="1535450"/>
            <a:chOff x="0" y="-38100"/>
            <a:chExt cx="1056770" cy="404398"/>
          </a:xfrm>
        </p:grpSpPr>
        <p:sp>
          <p:nvSpPr>
            <p:cNvPr id="284" name="Google Shape;284;p10"/>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285" name="Google Shape;285;p10"/>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6" name="Google Shape;286;p10"/>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grpSp>
        <p:nvGrpSpPr>
          <p:cNvPr id="287" name="Google Shape;287;p10"/>
          <p:cNvGrpSpPr/>
          <p:nvPr/>
        </p:nvGrpSpPr>
        <p:grpSpPr>
          <a:xfrm>
            <a:off x="3278849" y="3310715"/>
            <a:ext cx="11730301" cy="6156175"/>
            <a:chOff x="0" y="0"/>
            <a:chExt cx="15640402" cy="8208233"/>
          </a:xfrm>
        </p:grpSpPr>
        <p:grpSp>
          <p:nvGrpSpPr>
            <p:cNvPr id="288" name="Google Shape;288;p10"/>
            <p:cNvGrpSpPr/>
            <p:nvPr/>
          </p:nvGrpSpPr>
          <p:grpSpPr>
            <a:xfrm>
              <a:off x="0" y="0"/>
              <a:ext cx="8009247" cy="8009247"/>
              <a:chOff x="0" y="0"/>
              <a:chExt cx="812800" cy="812800"/>
            </a:xfrm>
          </p:grpSpPr>
          <p:sp>
            <p:nvSpPr>
              <p:cNvPr id="289" name="Google Shape;289;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6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1" name="Google Shape;291;p10"/>
            <p:cNvGrpSpPr/>
            <p:nvPr/>
          </p:nvGrpSpPr>
          <p:grpSpPr>
            <a:xfrm>
              <a:off x="7432169" y="0"/>
              <a:ext cx="8208233" cy="8208233"/>
              <a:chOff x="0" y="0"/>
              <a:chExt cx="812800" cy="812800"/>
            </a:xfrm>
          </p:grpSpPr>
          <p:sp>
            <p:nvSpPr>
              <p:cNvPr id="292" name="Google Shape;29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4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txBox="1"/>
              <p:nvPr/>
            </p:nvSpPr>
            <p:spPr>
              <a:xfrm>
                <a:off x="76200" y="13473"/>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4" name="Google Shape;294;p10"/>
            <p:cNvSpPr txBox="1"/>
            <p:nvPr/>
          </p:nvSpPr>
          <p:spPr>
            <a:xfrm>
              <a:off x="567970" y="1039597"/>
              <a:ext cx="6873300" cy="6426300"/>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lang="en-US" sz="2899" u="sng">
                  <a:solidFill>
                    <a:srgbClr val="FFFFFF"/>
                  </a:solidFill>
                  <a:latin typeface="Times New Roman"/>
                  <a:ea typeface="Times New Roman"/>
                  <a:cs typeface="Times New Roman"/>
                  <a:sym typeface="Times New Roman"/>
                </a:rPr>
                <a:t>Stacked Autoencoders:</a:t>
              </a:r>
              <a:r>
                <a:rPr lang="en-US" sz="2899">
                  <a:solidFill>
                    <a:srgbClr val="FFFFFF"/>
                  </a:solidFill>
                  <a:latin typeface="Times New Roman"/>
                  <a:ea typeface="Times New Roman"/>
                  <a:cs typeface="Times New Roman"/>
                  <a:sym typeface="Times New Roman"/>
                </a:rPr>
                <a:t> </a:t>
              </a:r>
              <a:endParaRPr/>
            </a:p>
            <a:p>
              <a:pPr indent="0" lvl="0" marL="0" marR="0" rtl="0" algn="ctr">
                <a:lnSpc>
                  <a:spcPct val="140013"/>
                </a:lnSpc>
                <a:spcBef>
                  <a:spcPts val="0"/>
                </a:spcBef>
                <a:spcAft>
                  <a:spcPts val="0"/>
                </a:spcAft>
                <a:buNone/>
              </a:pPr>
              <a:r>
                <a:rPr lang="en-US" sz="2899">
                  <a:solidFill>
                    <a:srgbClr val="FFFFFF"/>
                  </a:solidFill>
                  <a:latin typeface="Times New Roman"/>
                  <a:ea typeface="Times New Roman"/>
                  <a:cs typeface="Times New Roman"/>
                  <a:sym typeface="Times New Roman"/>
                </a:rPr>
                <a:t>Stacked autoencoders might be a simpler alternative for less complex partial prints. However, they might struggle with intricate details and require careful architecture design to achieve good performance.</a:t>
              </a:r>
              <a:endParaRPr/>
            </a:p>
          </p:txBody>
        </p:sp>
        <p:sp>
          <p:nvSpPr>
            <p:cNvPr id="295" name="Google Shape;295;p10"/>
            <p:cNvSpPr txBox="1"/>
            <p:nvPr/>
          </p:nvSpPr>
          <p:spPr>
            <a:xfrm>
              <a:off x="8009235" y="1042262"/>
              <a:ext cx="7177200" cy="6426300"/>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lang="en-US" sz="2899" u="sng" strike="noStrike">
                  <a:solidFill>
                    <a:srgbClr val="FFFFFF"/>
                  </a:solidFill>
                  <a:latin typeface="Times New Roman"/>
                  <a:ea typeface="Times New Roman"/>
                  <a:cs typeface="Times New Roman"/>
                  <a:sym typeface="Times New Roman"/>
                </a:rPr>
                <a:t>Traditional Fingerprint Reconstruction Techniques:</a:t>
              </a:r>
              <a:endParaRPr/>
            </a:p>
            <a:p>
              <a:pPr indent="0" lvl="0" marL="0" marR="0" rtl="0" algn="ctr">
                <a:lnSpc>
                  <a:spcPct val="140013"/>
                </a:lnSpc>
                <a:spcBef>
                  <a:spcPts val="0"/>
                </a:spcBef>
                <a:spcAft>
                  <a:spcPts val="0"/>
                </a:spcAft>
                <a:buNone/>
              </a:pPr>
              <a:r>
                <a:rPr lang="en-US" sz="2899" strike="noStrike">
                  <a:solidFill>
                    <a:srgbClr val="FFFFFF"/>
                  </a:solidFill>
                  <a:latin typeface="Times New Roman"/>
                  <a:ea typeface="Times New Roman"/>
                  <a:cs typeface="Times New Roman"/>
                  <a:sym typeface="Times New Roman"/>
                </a:rPr>
                <a:t> Traditional methods might not be as effective in handling highly damaged or complex partial prints. AVAEs offer the potential for more robust reconstruction under challenging conditions.</a:t>
              </a:r>
              <a:endParaRPr/>
            </a:p>
          </p:txBody>
        </p:sp>
      </p:grpSp>
      <p:sp>
        <p:nvSpPr>
          <p:cNvPr id="296" name="Google Shape;296;p10"/>
          <p:cNvSpPr txBox="1"/>
          <p:nvPr/>
        </p:nvSpPr>
        <p:spPr>
          <a:xfrm>
            <a:off x="4529078" y="854318"/>
            <a:ext cx="8920291" cy="848543"/>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1" lang="en-US" sz="5314">
                <a:solidFill>
                  <a:srgbClr val="FFFFFF"/>
                </a:solidFill>
                <a:latin typeface="Times"/>
                <a:ea typeface="Times"/>
                <a:cs typeface="Times"/>
                <a:sym typeface="Times"/>
              </a:rPr>
              <a:t>RESULTS &amp; DISCUSSIONS</a:t>
            </a:r>
            <a:endParaRPr/>
          </a:p>
        </p:txBody>
      </p:sp>
      <p:sp>
        <p:nvSpPr>
          <p:cNvPr id="297" name="Google Shape;297;p10"/>
          <p:cNvSpPr txBox="1"/>
          <p:nvPr/>
        </p:nvSpPr>
        <p:spPr>
          <a:xfrm>
            <a:off x="3558659" y="2360732"/>
            <a:ext cx="11170800" cy="633300"/>
          </a:xfrm>
          <a:prstGeom prst="rect">
            <a:avLst/>
          </a:prstGeom>
          <a:noFill/>
          <a:ln>
            <a:noFill/>
          </a:ln>
        </p:spPr>
        <p:txBody>
          <a:bodyPr anchorCtr="0" anchor="t" bIns="0" lIns="0" spcFirstLastPara="1" rIns="0" wrap="square" tIns="0">
            <a:spAutoFit/>
          </a:bodyPr>
          <a:lstStyle/>
          <a:p>
            <a:pPr indent="0" lvl="0" marL="0" marR="0" rtl="0" algn="ctr">
              <a:lnSpc>
                <a:spcPct val="109990"/>
              </a:lnSpc>
              <a:spcBef>
                <a:spcPts val="0"/>
              </a:spcBef>
              <a:spcAft>
                <a:spcPts val="0"/>
              </a:spcAft>
              <a:buNone/>
            </a:pPr>
            <a:r>
              <a:rPr b="1" lang="en-US" sz="4114">
                <a:solidFill>
                  <a:srgbClr val="FFFFFF"/>
                </a:solidFill>
                <a:latin typeface="Times"/>
                <a:ea typeface="Times"/>
                <a:cs typeface="Times"/>
                <a:sym typeface="Times"/>
              </a:rPr>
              <a:t>COMPARISON</a:t>
            </a:r>
            <a:r>
              <a:rPr b="1" lang="en-US" sz="4114" u="none" strike="noStrike">
                <a:solidFill>
                  <a:srgbClr val="FFFFFF"/>
                </a:solidFill>
                <a:latin typeface="Times"/>
                <a:ea typeface="Times"/>
                <a:cs typeface="Times"/>
                <a:sym typeface="Times"/>
              </a:rPr>
              <a:t> WITH OTHER </a:t>
            </a:r>
            <a:r>
              <a:rPr b="1" lang="en-US" sz="4114">
                <a:solidFill>
                  <a:srgbClr val="FFFFFF"/>
                </a:solidFill>
                <a:latin typeface="Times"/>
                <a:ea typeface="Times"/>
                <a:cs typeface="Times"/>
                <a:sym typeface="Times"/>
              </a:rPr>
              <a:t>APPROACHES</a:t>
            </a:r>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301" name="Shape 301"/>
        <p:cNvGrpSpPr/>
        <p:nvPr/>
      </p:nvGrpSpPr>
      <p:grpSpPr>
        <a:xfrm>
          <a:off x="0" y="0"/>
          <a:ext cx="0" cy="0"/>
          <a:chOff x="0" y="0"/>
          <a:chExt cx="0" cy="0"/>
        </a:xfrm>
      </p:grpSpPr>
      <p:grpSp>
        <p:nvGrpSpPr>
          <p:cNvPr id="302" name="Google Shape;302;p11"/>
          <p:cNvGrpSpPr/>
          <p:nvPr/>
        </p:nvGrpSpPr>
        <p:grpSpPr>
          <a:xfrm rot="-5400000">
            <a:off x="8187660" y="-3281636"/>
            <a:ext cx="1355341" cy="9168078"/>
            <a:chOff x="0" y="-38100"/>
            <a:chExt cx="356962" cy="2414638"/>
          </a:xfrm>
        </p:grpSpPr>
        <p:sp>
          <p:nvSpPr>
            <p:cNvPr id="303" name="Google Shape;303;p11"/>
            <p:cNvSpPr/>
            <p:nvPr/>
          </p:nvSpPr>
          <p:spPr>
            <a:xfrm>
              <a:off x="0" y="0"/>
              <a:ext cx="356962" cy="2376538"/>
            </a:xfrm>
            <a:custGeom>
              <a:rect b="b" l="l" r="r" t="t"/>
              <a:pathLst>
                <a:path extrusionOk="0" h="2376538" w="356962">
                  <a:moveTo>
                    <a:pt x="0" y="0"/>
                  </a:moveTo>
                  <a:lnTo>
                    <a:pt x="356962" y="0"/>
                  </a:lnTo>
                  <a:lnTo>
                    <a:pt x="356962" y="2376538"/>
                  </a:lnTo>
                  <a:lnTo>
                    <a:pt x="0" y="2376538"/>
                  </a:lnTo>
                  <a:close/>
                </a:path>
              </a:pathLst>
            </a:custGeom>
            <a:solidFill>
              <a:srgbClr val="064663"/>
            </a:solidFill>
            <a:ln>
              <a:noFill/>
            </a:ln>
          </p:spPr>
        </p:sp>
        <p:sp>
          <p:nvSpPr>
            <p:cNvPr id="304" name="Google Shape;304;p11"/>
            <p:cNvSpPr txBox="1"/>
            <p:nvPr/>
          </p:nvSpPr>
          <p:spPr>
            <a:xfrm>
              <a:off x="0" y="-38100"/>
              <a:ext cx="356962" cy="241463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5" name="Google Shape;305;p11"/>
          <p:cNvSpPr/>
          <p:nvPr/>
        </p:nvSpPr>
        <p:spPr>
          <a:xfrm>
            <a:off x="14043901" y="7849687"/>
            <a:ext cx="4715092" cy="4874625"/>
          </a:xfrm>
          <a:custGeom>
            <a:rect b="b" l="l" r="r" t="t"/>
            <a:pathLst>
              <a:path extrusionOk="0" h="4874625" w="4715092">
                <a:moveTo>
                  <a:pt x="0" y="0"/>
                </a:moveTo>
                <a:lnTo>
                  <a:pt x="4715092" y="0"/>
                </a:lnTo>
                <a:lnTo>
                  <a:pt x="4715092" y="4874626"/>
                </a:lnTo>
                <a:lnTo>
                  <a:pt x="0" y="4874626"/>
                </a:lnTo>
                <a:lnTo>
                  <a:pt x="0" y="0"/>
                </a:lnTo>
                <a:close/>
              </a:path>
            </a:pathLst>
          </a:custGeom>
          <a:blipFill rotWithShape="1">
            <a:blip r:embed="rId3">
              <a:alphaModFix/>
            </a:blip>
            <a:stretch>
              <a:fillRect b="0" l="0" r="0" t="0"/>
            </a:stretch>
          </a:blipFill>
          <a:ln>
            <a:noFill/>
          </a:ln>
        </p:spPr>
      </p:sp>
      <p:grpSp>
        <p:nvGrpSpPr>
          <p:cNvPr id="306" name="Google Shape;306;p11"/>
          <p:cNvGrpSpPr/>
          <p:nvPr/>
        </p:nvGrpSpPr>
        <p:grpSpPr>
          <a:xfrm rot="-5400000">
            <a:off x="15985056" y="1180381"/>
            <a:ext cx="4012422" cy="1535450"/>
            <a:chOff x="0" y="-38100"/>
            <a:chExt cx="1056770" cy="404398"/>
          </a:xfrm>
        </p:grpSpPr>
        <p:sp>
          <p:nvSpPr>
            <p:cNvPr id="307" name="Google Shape;307;p11"/>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308" name="Google Shape;308;p11"/>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9" name="Google Shape;309;p11"/>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sp>
        <p:nvSpPr>
          <p:cNvPr id="310" name="Google Shape;310;p11"/>
          <p:cNvSpPr/>
          <p:nvPr/>
        </p:nvSpPr>
        <p:spPr>
          <a:xfrm>
            <a:off x="570340" y="3124602"/>
            <a:ext cx="7711225" cy="4163241"/>
          </a:xfrm>
          <a:custGeom>
            <a:rect b="b" l="l" r="r" t="t"/>
            <a:pathLst>
              <a:path extrusionOk="0" h="4163241" w="7711225">
                <a:moveTo>
                  <a:pt x="0" y="0"/>
                </a:moveTo>
                <a:lnTo>
                  <a:pt x="7711224" y="0"/>
                </a:lnTo>
                <a:lnTo>
                  <a:pt x="7711224" y="4163241"/>
                </a:lnTo>
                <a:lnTo>
                  <a:pt x="0" y="4163241"/>
                </a:lnTo>
                <a:lnTo>
                  <a:pt x="0" y="0"/>
                </a:lnTo>
                <a:close/>
              </a:path>
            </a:pathLst>
          </a:custGeom>
          <a:blipFill rotWithShape="1">
            <a:blip r:embed="rId5">
              <a:alphaModFix/>
            </a:blip>
            <a:stretch>
              <a:fillRect b="0" l="0" r="0" t="0"/>
            </a:stretch>
          </a:blipFill>
          <a:ln>
            <a:noFill/>
          </a:ln>
        </p:spPr>
      </p:sp>
      <p:sp>
        <p:nvSpPr>
          <p:cNvPr id="311" name="Google Shape;311;p11"/>
          <p:cNvSpPr/>
          <p:nvPr/>
        </p:nvSpPr>
        <p:spPr>
          <a:xfrm>
            <a:off x="9409817" y="3124602"/>
            <a:ext cx="6476153" cy="4163241"/>
          </a:xfrm>
          <a:custGeom>
            <a:rect b="b" l="l" r="r" t="t"/>
            <a:pathLst>
              <a:path extrusionOk="0" h="4163241" w="6476153">
                <a:moveTo>
                  <a:pt x="0" y="0"/>
                </a:moveTo>
                <a:lnTo>
                  <a:pt x="6476153" y="0"/>
                </a:lnTo>
                <a:lnTo>
                  <a:pt x="6476153" y="4163241"/>
                </a:lnTo>
                <a:lnTo>
                  <a:pt x="0" y="4163241"/>
                </a:lnTo>
                <a:lnTo>
                  <a:pt x="0" y="0"/>
                </a:lnTo>
                <a:close/>
              </a:path>
            </a:pathLst>
          </a:custGeom>
          <a:blipFill rotWithShape="1">
            <a:blip r:embed="rId6">
              <a:alphaModFix/>
            </a:blip>
            <a:stretch>
              <a:fillRect b="0" l="0" r="0" t="0"/>
            </a:stretch>
          </a:blipFill>
          <a:ln>
            <a:noFill/>
          </a:ln>
        </p:spPr>
      </p:sp>
      <p:sp>
        <p:nvSpPr>
          <p:cNvPr id="312" name="Google Shape;312;p11"/>
          <p:cNvSpPr txBox="1"/>
          <p:nvPr/>
        </p:nvSpPr>
        <p:spPr>
          <a:xfrm>
            <a:off x="4529078" y="854318"/>
            <a:ext cx="8920291" cy="848543"/>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1" lang="en-US" sz="5314">
                <a:solidFill>
                  <a:srgbClr val="FFFFFF"/>
                </a:solidFill>
                <a:latin typeface="Times"/>
                <a:ea typeface="Times"/>
                <a:cs typeface="Times"/>
                <a:sym typeface="Times"/>
              </a:rPr>
              <a:t>RESULTS &amp; DISCUSSIONS</a:t>
            </a:r>
            <a:endParaRPr/>
          </a:p>
        </p:txBody>
      </p:sp>
      <p:sp>
        <p:nvSpPr>
          <p:cNvPr id="313" name="Google Shape;313;p11"/>
          <p:cNvSpPr txBox="1"/>
          <p:nvPr/>
        </p:nvSpPr>
        <p:spPr>
          <a:xfrm>
            <a:off x="2695319" y="7464242"/>
            <a:ext cx="3461266" cy="361315"/>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lang="en-US" sz="1899">
                <a:solidFill>
                  <a:srgbClr val="FFFFFF"/>
                </a:solidFill>
                <a:latin typeface="Times New Roman"/>
                <a:ea typeface="Times New Roman"/>
                <a:cs typeface="Times New Roman"/>
                <a:sym typeface="Times New Roman"/>
              </a:rPr>
              <a:t>STACKED AUTO ENCODERS</a:t>
            </a:r>
            <a:endParaRPr/>
          </a:p>
        </p:txBody>
      </p:sp>
      <p:sp>
        <p:nvSpPr>
          <p:cNvPr id="314" name="Google Shape;314;p11"/>
          <p:cNvSpPr txBox="1"/>
          <p:nvPr/>
        </p:nvSpPr>
        <p:spPr>
          <a:xfrm>
            <a:off x="8524485" y="7464242"/>
            <a:ext cx="8246818" cy="69469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lang="en-US" sz="1899" u="none" strike="noStrike">
                <a:solidFill>
                  <a:srgbClr val="FFFFFF"/>
                </a:solidFill>
                <a:latin typeface="Times New Roman"/>
                <a:ea typeface="Times New Roman"/>
                <a:cs typeface="Times New Roman"/>
                <a:sym typeface="Times New Roman"/>
              </a:rPr>
              <a:t>TRADITIONAL METHOD </a:t>
            </a:r>
            <a:endParaRPr/>
          </a:p>
          <a:p>
            <a:pPr indent="0" lvl="0" marL="0" marR="0" rtl="0" algn="ctr">
              <a:lnSpc>
                <a:spcPct val="140021"/>
              </a:lnSpc>
              <a:spcBef>
                <a:spcPts val="0"/>
              </a:spcBef>
              <a:spcAft>
                <a:spcPts val="0"/>
              </a:spcAft>
              <a:buNone/>
            </a:pPr>
            <a:r>
              <a:rPr lang="en-US" sz="1899" u="none" strike="noStrike">
                <a:solidFill>
                  <a:srgbClr val="FFFFFF"/>
                </a:solidFill>
                <a:latin typeface="Times New Roman"/>
                <a:ea typeface="Times New Roman"/>
                <a:cs typeface="Times New Roman"/>
                <a:sym typeface="Times New Roman"/>
              </a:rPr>
              <a:t>IMAGE SEGMENTATION</a:t>
            </a:r>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318" name="Shape 318"/>
        <p:cNvGrpSpPr/>
        <p:nvPr/>
      </p:nvGrpSpPr>
      <p:grpSpPr>
        <a:xfrm>
          <a:off x="0" y="0"/>
          <a:ext cx="0" cy="0"/>
          <a:chOff x="0" y="0"/>
          <a:chExt cx="0" cy="0"/>
        </a:xfrm>
      </p:grpSpPr>
      <p:grpSp>
        <p:nvGrpSpPr>
          <p:cNvPr id="319" name="Google Shape;319;p12"/>
          <p:cNvGrpSpPr/>
          <p:nvPr/>
        </p:nvGrpSpPr>
        <p:grpSpPr>
          <a:xfrm rot="-5400000">
            <a:off x="8187660" y="-3281636"/>
            <a:ext cx="1355341" cy="9168078"/>
            <a:chOff x="0" y="-38100"/>
            <a:chExt cx="356962" cy="2414638"/>
          </a:xfrm>
        </p:grpSpPr>
        <p:sp>
          <p:nvSpPr>
            <p:cNvPr id="320" name="Google Shape;320;p12"/>
            <p:cNvSpPr/>
            <p:nvPr/>
          </p:nvSpPr>
          <p:spPr>
            <a:xfrm>
              <a:off x="0" y="0"/>
              <a:ext cx="356962" cy="2376538"/>
            </a:xfrm>
            <a:custGeom>
              <a:rect b="b" l="l" r="r" t="t"/>
              <a:pathLst>
                <a:path extrusionOk="0" h="2376538" w="356962">
                  <a:moveTo>
                    <a:pt x="0" y="0"/>
                  </a:moveTo>
                  <a:lnTo>
                    <a:pt x="356962" y="0"/>
                  </a:lnTo>
                  <a:lnTo>
                    <a:pt x="356962" y="2376538"/>
                  </a:lnTo>
                  <a:lnTo>
                    <a:pt x="0" y="2376538"/>
                  </a:lnTo>
                  <a:close/>
                </a:path>
              </a:pathLst>
            </a:custGeom>
            <a:solidFill>
              <a:srgbClr val="064663"/>
            </a:solidFill>
            <a:ln>
              <a:noFill/>
            </a:ln>
          </p:spPr>
        </p:sp>
        <p:sp>
          <p:nvSpPr>
            <p:cNvPr id="321" name="Google Shape;321;p12"/>
            <p:cNvSpPr txBox="1"/>
            <p:nvPr/>
          </p:nvSpPr>
          <p:spPr>
            <a:xfrm>
              <a:off x="0" y="-38100"/>
              <a:ext cx="356962" cy="241463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2" name="Google Shape;322;p12"/>
          <p:cNvSpPr/>
          <p:nvPr/>
        </p:nvSpPr>
        <p:spPr>
          <a:xfrm>
            <a:off x="14043901" y="7849687"/>
            <a:ext cx="4715092" cy="4874625"/>
          </a:xfrm>
          <a:custGeom>
            <a:rect b="b" l="l" r="r" t="t"/>
            <a:pathLst>
              <a:path extrusionOk="0" h="4874625" w="4715092">
                <a:moveTo>
                  <a:pt x="0" y="0"/>
                </a:moveTo>
                <a:lnTo>
                  <a:pt x="4715092" y="0"/>
                </a:lnTo>
                <a:lnTo>
                  <a:pt x="4715092" y="4874626"/>
                </a:lnTo>
                <a:lnTo>
                  <a:pt x="0" y="4874626"/>
                </a:lnTo>
                <a:lnTo>
                  <a:pt x="0" y="0"/>
                </a:lnTo>
                <a:close/>
              </a:path>
            </a:pathLst>
          </a:custGeom>
          <a:blipFill rotWithShape="1">
            <a:blip r:embed="rId3">
              <a:alphaModFix/>
            </a:blip>
            <a:stretch>
              <a:fillRect b="0" l="0" r="0" t="0"/>
            </a:stretch>
          </a:blipFill>
          <a:ln>
            <a:noFill/>
          </a:ln>
        </p:spPr>
      </p:sp>
      <p:grpSp>
        <p:nvGrpSpPr>
          <p:cNvPr id="323" name="Google Shape;323;p12"/>
          <p:cNvGrpSpPr/>
          <p:nvPr/>
        </p:nvGrpSpPr>
        <p:grpSpPr>
          <a:xfrm rot="-5400000">
            <a:off x="15985056" y="1180381"/>
            <a:ext cx="4012422" cy="1535450"/>
            <a:chOff x="0" y="-38100"/>
            <a:chExt cx="1056770" cy="404398"/>
          </a:xfrm>
        </p:grpSpPr>
        <p:sp>
          <p:nvSpPr>
            <p:cNvPr id="324" name="Google Shape;324;p12"/>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325" name="Google Shape;325;p12"/>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6" name="Google Shape;326;p12"/>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sp>
        <p:nvSpPr>
          <p:cNvPr id="327" name="Google Shape;327;p12"/>
          <p:cNvSpPr/>
          <p:nvPr/>
        </p:nvSpPr>
        <p:spPr>
          <a:xfrm>
            <a:off x="563939" y="3600498"/>
            <a:ext cx="10604276" cy="4575336"/>
          </a:xfrm>
          <a:custGeom>
            <a:rect b="b" l="l" r="r" t="t"/>
            <a:pathLst>
              <a:path extrusionOk="0" h="4575336" w="10604276">
                <a:moveTo>
                  <a:pt x="0" y="0"/>
                </a:moveTo>
                <a:lnTo>
                  <a:pt x="10604276" y="0"/>
                </a:lnTo>
                <a:lnTo>
                  <a:pt x="10604276" y="4575336"/>
                </a:lnTo>
                <a:lnTo>
                  <a:pt x="0" y="4575336"/>
                </a:lnTo>
                <a:lnTo>
                  <a:pt x="0" y="0"/>
                </a:lnTo>
                <a:close/>
              </a:path>
            </a:pathLst>
          </a:custGeom>
          <a:blipFill rotWithShape="1">
            <a:blip r:embed="rId5">
              <a:alphaModFix/>
            </a:blip>
            <a:stretch>
              <a:fillRect b="0" l="0" r="-182" t="0"/>
            </a:stretch>
          </a:blipFill>
          <a:ln>
            <a:noFill/>
          </a:ln>
        </p:spPr>
      </p:sp>
      <p:sp>
        <p:nvSpPr>
          <p:cNvPr id="328" name="Google Shape;328;p12"/>
          <p:cNvSpPr txBox="1"/>
          <p:nvPr/>
        </p:nvSpPr>
        <p:spPr>
          <a:xfrm>
            <a:off x="4529078" y="854318"/>
            <a:ext cx="8920200" cy="818100"/>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1" lang="en-US" sz="5314">
                <a:solidFill>
                  <a:srgbClr val="FFFFFF"/>
                </a:solidFill>
                <a:latin typeface="Times"/>
                <a:ea typeface="Times"/>
                <a:cs typeface="Times"/>
                <a:sym typeface="Times"/>
              </a:rPr>
              <a:t>RESULTS &amp; </a:t>
            </a:r>
            <a:r>
              <a:rPr b="1" lang="en-US" sz="5314">
                <a:solidFill>
                  <a:srgbClr val="FFFFFF"/>
                </a:solidFill>
                <a:latin typeface="Times"/>
                <a:ea typeface="Times"/>
                <a:cs typeface="Times"/>
                <a:sym typeface="Times"/>
              </a:rPr>
              <a:t>CONCLUSION</a:t>
            </a:r>
            <a:endParaRPr/>
          </a:p>
        </p:txBody>
      </p:sp>
      <p:cxnSp>
        <p:nvCxnSpPr>
          <p:cNvPr id="329" name="Google Shape;329;p12"/>
          <p:cNvCxnSpPr/>
          <p:nvPr/>
        </p:nvCxnSpPr>
        <p:spPr>
          <a:xfrm rot="10800000">
            <a:off x="11691294" y="2571788"/>
            <a:ext cx="0" cy="6492240"/>
          </a:xfrm>
          <a:prstGeom prst="straightConnector1">
            <a:avLst/>
          </a:prstGeom>
          <a:noFill/>
          <a:ln cap="flat" cmpd="sng" w="38100">
            <a:solidFill>
              <a:srgbClr val="FFFFFF"/>
            </a:solidFill>
            <a:prstDash val="solid"/>
            <a:round/>
            <a:headEnd len="sm" w="sm" type="none"/>
            <a:tailEnd len="sm" w="sm" type="none"/>
          </a:ln>
        </p:spPr>
      </p:cxnSp>
      <p:sp>
        <p:nvSpPr>
          <p:cNvPr id="330" name="Google Shape;330;p12"/>
          <p:cNvSpPr txBox="1"/>
          <p:nvPr/>
        </p:nvSpPr>
        <p:spPr>
          <a:xfrm>
            <a:off x="563939" y="8252036"/>
            <a:ext cx="10604276" cy="1346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Times New Roman"/>
                <a:ea typeface="Times New Roman"/>
                <a:cs typeface="Times New Roman"/>
                <a:sym typeface="Times New Roman"/>
              </a:rPr>
              <a:t>For 10 epochs</a:t>
            </a:r>
            <a:endParaRPr/>
          </a:p>
          <a:p>
            <a:pPr indent="0" lvl="0" marL="0" marR="0" rtl="0" algn="ctr">
              <a:lnSpc>
                <a:spcPct val="140016"/>
              </a:lnSpc>
              <a:spcBef>
                <a:spcPts val="0"/>
              </a:spcBef>
              <a:spcAft>
                <a:spcPts val="0"/>
              </a:spcAft>
              <a:buNone/>
            </a:pPr>
            <a:r>
              <a:rPr lang="en-US" sz="2499">
                <a:solidFill>
                  <a:srgbClr val="FFFFFF"/>
                </a:solidFill>
                <a:latin typeface="Times New Roman"/>
                <a:ea typeface="Times New Roman"/>
                <a:cs typeface="Times New Roman"/>
                <a:sym typeface="Times New Roman"/>
              </a:rPr>
              <a:t>Model’s MSE : 0.252</a:t>
            </a:r>
            <a:endParaRPr/>
          </a:p>
          <a:p>
            <a:pPr indent="0" lvl="0" marL="0" marR="0" rtl="0" algn="ctr">
              <a:lnSpc>
                <a:spcPct val="140016"/>
              </a:lnSpc>
              <a:spcBef>
                <a:spcPts val="0"/>
              </a:spcBef>
              <a:spcAft>
                <a:spcPts val="0"/>
              </a:spcAft>
              <a:buNone/>
            </a:pPr>
            <a:r>
              <a:rPr lang="en-US" sz="2499">
                <a:solidFill>
                  <a:srgbClr val="FFFFFF"/>
                </a:solidFill>
                <a:latin typeface="Times New Roman"/>
                <a:ea typeface="Times New Roman"/>
                <a:cs typeface="Times New Roman"/>
                <a:sym typeface="Times New Roman"/>
              </a:rPr>
              <a:t>Model’s PSNR : 54.104</a:t>
            </a:r>
            <a:endParaRPr/>
          </a:p>
        </p:txBody>
      </p:sp>
      <p:sp>
        <p:nvSpPr>
          <p:cNvPr id="331" name="Google Shape;331;p12"/>
          <p:cNvSpPr txBox="1"/>
          <p:nvPr/>
        </p:nvSpPr>
        <p:spPr>
          <a:xfrm>
            <a:off x="12156693" y="2998287"/>
            <a:ext cx="5211511" cy="4851400"/>
          </a:xfrm>
          <a:prstGeom prst="rect">
            <a:avLst/>
          </a:prstGeom>
          <a:noFill/>
          <a:ln>
            <a:noFill/>
          </a:ln>
        </p:spPr>
        <p:txBody>
          <a:bodyPr anchorCtr="0" anchor="t" bIns="0" lIns="0" spcFirstLastPara="1" rIns="0" wrap="square" tIns="0">
            <a:spAutoFit/>
          </a:bodyPr>
          <a:lstStyle/>
          <a:p>
            <a:pPr indent="-269872" lvl="1" marL="539746" marR="0" rtl="0" algn="l">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AVAE successfully reconstructs complex partial fingerprints, filling in missing regions and generating realistic details, even for those with smudging or other imperfections (similar to the one in the image).</a:t>
            </a:r>
            <a:endParaRPr/>
          </a:p>
          <a:p>
            <a:pPr indent="-269872" lvl="1" marL="539746" marR="0" rtl="0" algn="l">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The model has the ability to handle variations that might challenge traditional fingerprint identification methods.</a:t>
            </a:r>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335" name="Shape 335"/>
        <p:cNvGrpSpPr/>
        <p:nvPr/>
      </p:nvGrpSpPr>
      <p:grpSpPr>
        <a:xfrm>
          <a:off x="0" y="0"/>
          <a:ext cx="0" cy="0"/>
          <a:chOff x="0" y="0"/>
          <a:chExt cx="0" cy="0"/>
        </a:xfrm>
      </p:grpSpPr>
      <p:grpSp>
        <p:nvGrpSpPr>
          <p:cNvPr id="336" name="Google Shape;336;p13"/>
          <p:cNvGrpSpPr/>
          <p:nvPr/>
        </p:nvGrpSpPr>
        <p:grpSpPr>
          <a:xfrm rot="-5400000">
            <a:off x="8051096" y="-3145072"/>
            <a:ext cx="1355341" cy="8894951"/>
            <a:chOff x="0" y="-38100"/>
            <a:chExt cx="356962" cy="2342703"/>
          </a:xfrm>
        </p:grpSpPr>
        <p:sp>
          <p:nvSpPr>
            <p:cNvPr id="337" name="Google Shape;337;p13"/>
            <p:cNvSpPr/>
            <p:nvPr/>
          </p:nvSpPr>
          <p:spPr>
            <a:xfrm>
              <a:off x="0" y="0"/>
              <a:ext cx="356962" cy="2304603"/>
            </a:xfrm>
            <a:custGeom>
              <a:rect b="b" l="l" r="r" t="t"/>
              <a:pathLst>
                <a:path extrusionOk="0" h="2304603" w="356962">
                  <a:moveTo>
                    <a:pt x="0" y="0"/>
                  </a:moveTo>
                  <a:lnTo>
                    <a:pt x="356962" y="0"/>
                  </a:lnTo>
                  <a:lnTo>
                    <a:pt x="356962" y="2304603"/>
                  </a:lnTo>
                  <a:lnTo>
                    <a:pt x="0" y="2304603"/>
                  </a:lnTo>
                  <a:close/>
                </a:path>
              </a:pathLst>
            </a:custGeom>
            <a:solidFill>
              <a:srgbClr val="064663"/>
            </a:solidFill>
            <a:ln>
              <a:noFill/>
            </a:ln>
          </p:spPr>
        </p:sp>
        <p:sp>
          <p:nvSpPr>
            <p:cNvPr id="338" name="Google Shape;338;p13"/>
            <p:cNvSpPr txBox="1"/>
            <p:nvPr/>
          </p:nvSpPr>
          <p:spPr>
            <a:xfrm>
              <a:off x="0" y="-38100"/>
              <a:ext cx="356962" cy="23427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9" name="Google Shape;339;p13"/>
          <p:cNvSpPr/>
          <p:nvPr/>
        </p:nvSpPr>
        <p:spPr>
          <a:xfrm>
            <a:off x="17023597" y="5935344"/>
            <a:ext cx="4970570" cy="5138747"/>
          </a:xfrm>
          <a:custGeom>
            <a:rect b="b" l="l" r="r" t="t"/>
            <a:pathLst>
              <a:path extrusionOk="0" h="5138747" w="4970570">
                <a:moveTo>
                  <a:pt x="0" y="0"/>
                </a:moveTo>
                <a:lnTo>
                  <a:pt x="4970570" y="0"/>
                </a:lnTo>
                <a:lnTo>
                  <a:pt x="4970570" y="5138746"/>
                </a:lnTo>
                <a:lnTo>
                  <a:pt x="0" y="5138746"/>
                </a:lnTo>
                <a:lnTo>
                  <a:pt x="0" y="0"/>
                </a:lnTo>
                <a:close/>
              </a:path>
            </a:pathLst>
          </a:custGeom>
          <a:blipFill rotWithShape="1">
            <a:blip r:embed="rId3">
              <a:alphaModFix/>
            </a:blip>
            <a:stretch>
              <a:fillRect b="0" l="0" r="0" t="0"/>
            </a:stretch>
          </a:blipFill>
          <a:ln>
            <a:noFill/>
          </a:ln>
        </p:spPr>
      </p:sp>
      <p:grpSp>
        <p:nvGrpSpPr>
          <p:cNvPr id="340" name="Google Shape;340;p13"/>
          <p:cNvGrpSpPr/>
          <p:nvPr/>
        </p:nvGrpSpPr>
        <p:grpSpPr>
          <a:xfrm rot="-5400000">
            <a:off x="15985056" y="1180381"/>
            <a:ext cx="4012422" cy="1535450"/>
            <a:chOff x="0" y="-38100"/>
            <a:chExt cx="1056770" cy="404398"/>
          </a:xfrm>
        </p:grpSpPr>
        <p:sp>
          <p:nvSpPr>
            <p:cNvPr id="341" name="Google Shape;341;p13"/>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342" name="Google Shape;342;p13"/>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3" name="Google Shape;343;p13"/>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sp>
        <p:nvSpPr>
          <p:cNvPr id="344" name="Google Shape;344;p13"/>
          <p:cNvSpPr txBox="1"/>
          <p:nvPr/>
        </p:nvSpPr>
        <p:spPr>
          <a:xfrm>
            <a:off x="4529078" y="854318"/>
            <a:ext cx="8544038" cy="848543"/>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1" lang="en-US" sz="5314">
                <a:solidFill>
                  <a:srgbClr val="FFFFFF"/>
                </a:solidFill>
                <a:latin typeface="Times"/>
                <a:ea typeface="Times"/>
                <a:cs typeface="Times"/>
                <a:sym typeface="Times"/>
              </a:rPr>
              <a:t>REFERENCES</a:t>
            </a:r>
            <a:endParaRPr/>
          </a:p>
        </p:txBody>
      </p:sp>
      <p:sp>
        <p:nvSpPr>
          <p:cNvPr id="345" name="Google Shape;345;p13"/>
          <p:cNvSpPr txBox="1"/>
          <p:nvPr/>
        </p:nvSpPr>
        <p:spPr>
          <a:xfrm>
            <a:off x="1603534" y="3186828"/>
            <a:ext cx="474313" cy="411716"/>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Times New Roman"/>
                <a:ea typeface="Times New Roman"/>
                <a:cs typeface="Times New Roman"/>
                <a:sym typeface="Times New Roman"/>
              </a:rPr>
              <a:t>[1]</a:t>
            </a:r>
            <a:endParaRPr/>
          </a:p>
        </p:txBody>
      </p:sp>
      <p:sp>
        <p:nvSpPr>
          <p:cNvPr id="346" name="Google Shape;346;p13"/>
          <p:cNvSpPr txBox="1"/>
          <p:nvPr/>
        </p:nvSpPr>
        <p:spPr>
          <a:xfrm>
            <a:off x="2380971" y="2859098"/>
            <a:ext cx="14642627" cy="134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FFFFFF"/>
                </a:solidFill>
                <a:latin typeface="Times New Roman"/>
                <a:ea typeface="Times New Roman"/>
                <a:cs typeface="Times New Roman"/>
                <a:sym typeface="Times New Roman"/>
              </a:rPr>
              <a:t>Striuk, Oleksandr, and Yuriy Kondratenko. "Adaptive deep convolutional GAN for fingerprint sample synthesis." 2021 IEEE 4th International Conference on Advanced Information and Communication Technologies (AICT). IEEE, 2021.</a:t>
            </a:r>
            <a:endParaRPr/>
          </a:p>
        </p:txBody>
      </p:sp>
      <p:sp>
        <p:nvSpPr>
          <p:cNvPr id="347" name="Google Shape;347;p13"/>
          <p:cNvSpPr txBox="1"/>
          <p:nvPr/>
        </p:nvSpPr>
        <p:spPr>
          <a:xfrm>
            <a:off x="1610652" y="4675142"/>
            <a:ext cx="474313" cy="411716"/>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Times New Roman"/>
                <a:ea typeface="Times New Roman"/>
                <a:cs typeface="Times New Roman"/>
                <a:sym typeface="Times New Roman"/>
              </a:rPr>
              <a:t>[2]</a:t>
            </a:r>
            <a:endParaRPr/>
          </a:p>
        </p:txBody>
      </p:sp>
      <p:sp>
        <p:nvSpPr>
          <p:cNvPr id="348" name="Google Shape;348;p13"/>
          <p:cNvSpPr txBox="1"/>
          <p:nvPr/>
        </p:nvSpPr>
        <p:spPr>
          <a:xfrm>
            <a:off x="1610653" y="6163456"/>
            <a:ext cx="474312" cy="411716"/>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Times New Roman"/>
                <a:ea typeface="Times New Roman"/>
                <a:cs typeface="Times New Roman"/>
                <a:sym typeface="Times New Roman"/>
              </a:rPr>
              <a:t>[3]</a:t>
            </a:r>
            <a:endParaRPr/>
          </a:p>
        </p:txBody>
      </p:sp>
      <p:sp>
        <p:nvSpPr>
          <p:cNvPr id="349" name="Google Shape;349;p13"/>
          <p:cNvSpPr txBox="1"/>
          <p:nvPr/>
        </p:nvSpPr>
        <p:spPr>
          <a:xfrm>
            <a:off x="1659253" y="7599817"/>
            <a:ext cx="377112" cy="411716"/>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Times New Roman"/>
                <a:ea typeface="Times New Roman"/>
                <a:cs typeface="Times New Roman"/>
                <a:sym typeface="Times New Roman"/>
              </a:rPr>
              <a:t>[4]</a:t>
            </a:r>
            <a:endParaRPr/>
          </a:p>
        </p:txBody>
      </p:sp>
      <p:sp>
        <p:nvSpPr>
          <p:cNvPr id="350" name="Google Shape;350;p13"/>
          <p:cNvSpPr txBox="1"/>
          <p:nvPr/>
        </p:nvSpPr>
        <p:spPr>
          <a:xfrm>
            <a:off x="1602361" y="9061215"/>
            <a:ext cx="474312" cy="411716"/>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Times New Roman"/>
                <a:ea typeface="Times New Roman"/>
                <a:cs typeface="Times New Roman"/>
                <a:sym typeface="Times New Roman"/>
              </a:rPr>
              <a:t>[5]</a:t>
            </a:r>
            <a:endParaRPr/>
          </a:p>
        </p:txBody>
      </p:sp>
      <p:sp>
        <p:nvSpPr>
          <p:cNvPr id="351" name="Google Shape;351;p13"/>
          <p:cNvSpPr txBox="1"/>
          <p:nvPr/>
        </p:nvSpPr>
        <p:spPr>
          <a:xfrm>
            <a:off x="2362568" y="4568237"/>
            <a:ext cx="14661030" cy="90805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u="none" strike="noStrike">
                <a:solidFill>
                  <a:srgbClr val="FFFFFF"/>
                </a:solidFill>
                <a:latin typeface="Times New Roman"/>
                <a:ea typeface="Times New Roman"/>
                <a:cs typeface="Times New Roman"/>
                <a:sym typeface="Times New Roman"/>
              </a:rPr>
              <a:t>Saponara, Sergio, Abdussalam Elhanashi, and Qinghe Zheng. "Recreating fingerprint images by convolutional neural network autoencoder architecture." IEEE Access 9 (2021).</a:t>
            </a:r>
            <a:endParaRPr/>
          </a:p>
        </p:txBody>
      </p:sp>
      <p:sp>
        <p:nvSpPr>
          <p:cNvPr id="352" name="Google Shape;352;p13"/>
          <p:cNvSpPr txBox="1"/>
          <p:nvPr/>
        </p:nvSpPr>
        <p:spPr>
          <a:xfrm>
            <a:off x="2316331" y="5840094"/>
            <a:ext cx="14283862" cy="134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u="none" strike="noStrike">
                <a:solidFill>
                  <a:srgbClr val="FFFFFF"/>
                </a:solidFill>
                <a:latin typeface="Times New Roman"/>
                <a:ea typeface="Times New Roman"/>
                <a:cs typeface="Times New Roman"/>
                <a:sym typeface="Times New Roman"/>
              </a:rPr>
              <a:t>Ding, Baojin, et al. "End-to-end surface and internal fingerprint reconstruction from optical coherence tomography based on contour regression." IEEE Transactions on Information Forensics and Security 18 (2022).</a:t>
            </a:r>
            <a:endParaRPr/>
          </a:p>
        </p:txBody>
      </p:sp>
      <p:sp>
        <p:nvSpPr>
          <p:cNvPr id="353" name="Google Shape;353;p13"/>
          <p:cNvSpPr txBox="1"/>
          <p:nvPr/>
        </p:nvSpPr>
        <p:spPr>
          <a:xfrm>
            <a:off x="2362568" y="7539037"/>
            <a:ext cx="14237626" cy="90805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u="none" strike="noStrike">
                <a:solidFill>
                  <a:srgbClr val="FFFFFF"/>
                </a:solidFill>
                <a:latin typeface="Times New Roman"/>
                <a:ea typeface="Times New Roman"/>
                <a:cs typeface="Times New Roman"/>
                <a:sym typeface="Times New Roman"/>
              </a:rPr>
              <a:t>Cui, Zhe, Jianjiang Feng, and Jie Zhou. "Monocular 3D fingerprint reconstruction and unwarping." IEEE Transactions on Pattern Analysis and Machine Intelligence (2023).</a:t>
            </a:r>
            <a:endParaRPr/>
          </a:p>
        </p:txBody>
      </p:sp>
      <p:sp>
        <p:nvSpPr>
          <p:cNvPr id="354" name="Google Shape;354;p13"/>
          <p:cNvSpPr txBox="1"/>
          <p:nvPr/>
        </p:nvSpPr>
        <p:spPr>
          <a:xfrm>
            <a:off x="2362568" y="8799831"/>
            <a:ext cx="14283862" cy="134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u="none" strike="noStrike">
                <a:solidFill>
                  <a:srgbClr val="FFFFFF"/>
                </a:solidFill>
                <a:latin typeface="Times New Roman"/>
                <a:ea typeface="Times New Roman"/>
                <a:cs typeface="Times New Roman"/>
                <a:sym typeface="Times New Roman"/>
              </a:rPr>
              <a:t>Makrushin, Andrey, Venkata Srinath Mannam, and Jana Dittmann. "Data-Driven Fingerprint Reconstruction from Minutiae Based on Real and Synthetic Training Data." VISIGRAPP (4: VISAPP). 2023.</a:t>
            </a:r>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358" name="Shape 358"/>
        <p:cNvGrpSpPr/>
        <p:nvPr/>
      </p:nvGrpSpPr>
      <p:grpSpPr>
        <a:xfrm>
          <a:off x="0" y="0"/>
          <a:ext cx="0" cy="0"/>
          <a:chOff x="0" y="0"/>
          <a:chExt cx="0" cy="0"/>
        </a:xfrm>
      </p:grpSpPr>
      <p:sp>
        <p:nvSpPr>
          <p:cNvPr id="359" name="Google Shape;359;p14"/>
          <p:cNvSpPr/>
          <p:nvPr/>
        </p:nvSpPr>
        <p:spPr>
          <a:xfrm>
            <a:off x="17023597" y="5935344"/>
            <a:ext cx="4970570" cy="5138747"/>
          </a:xfrm>
          <a:custGeom>
            <a:rect b="b" l="l" r="r" t="t"/>
            <a:pathLst>
              <a:path extrusionOk="0" h="5138747" w="4970570">
                <a:moveTo>
                  <a:pt x="0" y="0"/>
                </a:moveTo>
                <a:lnTo>
                  <a:pt x="4970570" y="0"/>
                </a:lnTo>
                <a:lnTo>
                  <a:pt x="4970570" y="5138746"/>
                </a:lnTo>
                <a:lnTo>
                  <a:pt x="0" y="5138746"/>
                </a:lnTo>
                <a:lnTo>
                  <a:pt x="0" y="0"/>
                </a:lnTo>
                <a:close/>
              </a:path>
            </a:pathLst>
          </a:custGeom>
          <a:blipFill rotWithShape="1">
            <a:blip r:embed="rId3">
              <a:alphaModFix/>
            </a:blip>
            <a:stretch>
              <a:fillRect b="0" l="0" r="0" t="0"/>
            </a:stretch>
          </a:blipFill>
          <a:ln>
            <a:noFill/>
          </a:ln>
        </p:spPr>
      </p:sp>
      <p:grpSp>
        <p:nvGrpSpPr>
          <p:cNvPr id="360" name="Google Shape;360;p14"/>
          <p:cNvGrpSpPr/>
          <p:nvPr/>
        </p:nvGrpSpPr>
        <p:grpSpPr>
          <a:xfrm rot="-5400000">
            <a:off x="15985056" y="1180381"/>
            <a:ext cx="4012422" cy="1535450"/>
            <a:chOff x="0" y="-38100"/>
            <a:chExt cx="1056770" cy="404398"/>
          </a:xfrm>
        </p:grpSpPr>
        <p:sp>
          <p:nvSpPr>
            <p:cNvPr id="361" name="Google Shape;361;p14"/>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362" name="Google Shape;362;p14"/>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3" name="Google Shape;363;p14"/>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sp>
        <p:nvSpPr>
          <p:cNvPr id="364" name="Google Shape;364;p14"/>
          <p:cNvSpPr/>
          <p:nvPr/>
        </p:nvSpPr>
        <p:spPr>
          <a:xfrm>
            <a:off x="7790447" y="7476017"/>
            <a:ext cx="2707105" cy="2057400"/>
          </a:xfrm>
          <a:custGeom>
            <a:rect b="b" l="l" r="r" t="t"/>
            <a:pathLst>
              <a:path extrusionOk="0" h="2057400" w="2707105">
                <a:moveTo>
                  <a:pt x="0" y="0"/>
                </a:moveTo>
                <a:lnTo>
                  <a:pt x="2707106" y="0"/>
                </a:lnTo>
                <a:lnTo>
                  <a:pt x="2707106" y="2057400"/>
                </a:lnTo>
                <a:lnTo>
                  <a:pt x="0" y="2057400"/>
                </a:lnTo>
                <a:lnTo>
                  <a:pt x="0" y="0"/>
                </a:lnTo>
                <a:close/>
              </a:path>
            </a:pathLst>
          </a:custGeom>
          <a:blipFill rotWithShape="1">
            <a:blip r:embed="rId5">
              <a:alphaModFix/>
            </a:blip>
            <a:stretch>
              <a:fillRect b="0" l="0" r="0" t="0"/>
            </a:stretch>
          </a:blipFill>
          <a:ln>
            <a:noFill/>
          </a:ln>
        </p:spPr>
      </p:sp>
      <p:sp>
        <p:nvSpPr>
          <p:cNvPr id="365" name="Google Shape;365;p14"/>
          <p:cNvSpPr txBox="1"/>
          <p:nvPr/>
        </p:nvSpPr>
        <p:spPr>
          <a:xfrm>
            <a:off x="2357231" y="4164491"/>
            <a:ext cx="12779225" cy="294163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US" sz="15428">
                <a:solidFill>
                  <a:srgbClr val="FFFFFF"/>
                </a:solidFill>
                <a:latin typeface="Times New Roman"/>
                <a:ea typeface="Times New Roman"/>
                <a:cs typeface="Times New Roman"/>
                <a:sym typeface="Times New Roman"/>
              </a:rPr>
              <a:t>THANK YOU</a:t>
            </a:r>
            <a:endParaRPr/>
          </a:p>
        </p:txBody>
      </p:sp>
      <p:sp>
        <p:nvSpPr>
          <p:cNvPr id="366" name="Google Shape;366;p14"/>
          <p:cNvSpPr txBox="1"/>
          <p:nvPr/>
        </p:nvSpPr>
        <p:spPr>
          <a:xfrm>
            <a:off x="1028700" y="1916309"/>
            <a:ext cx="16339504" cy="18446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5000" u="none" strike="noStrike">
                <a:solidFill>
                  <a:srgbClr val="FFFFFF"/>
                </a:solidFill>
                <a:latin typeface="Times New Roman"/>
                <a:ea typeface="Times New Roman"/>
                <a:cs typeface="Times New Roman"/>
                <a:sym typeface="Times New Roman"/>
              </a:rPr>
              <a:t>“Values are like fingerprints. Nobody’s are the same, but you leave 'em all over everything you do.” – Elvis Presley </a:t>
            </a:r>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97" name="Shape 97"/>
        <p:cNvGrpSpPr/>
        <p:nvPr/>
      </p:nvGrpSpPr>
      <p:grpSpPr>
        <a:xfrm>
          <a:off x="0" y="0"/>
          <a:ext cx="0" cy="0"/>
          <a:chOff x="0" y="0"/>
          <a:chExt cx="0" cy="0"/>
        </a:xfrm>
      </p:grpSpPr>
      <p:sp>
        <p:nvSpPr>
          <p:cNvPr id="98" name="Google Shape;98;p2"/>
          <p:cNvSpPr/>
          <p:nvPr/>
        </p:nvSpPr>
        <p:spPr>
          <a:xfrm>
            <a:off x="2314451" y="-2593186"/>
            <a:ext cx="3980134" cy="4114800"/>
          </a:xfrm>
          <a:custGeom>
            <a:rect b="b" l="l" r="r" t="t"/>
            <a:pathLst>
              <a:path extrusionOk="0" h="4114800" w="3980134">
                <a:moveTo>
                  <a:pt x="0" y="0"/>
                </a:moveTo>
                <a:lnTo>
                  <a:pt x="3980134" y="0"/>
                </a:lnTo>
                <a:lnTo>
                  <a:pt x="3980134" y="4114800"/>
                </a:lnTo>
                <a:lnTo>
                  <a:pt x="0" y="4114800"/>
                </a:lnTo>
                <a:lnTo>
                  <a:pt x="0" y="0"/>
                </a:lnTo>
                <a:close/>
              </a:path>
            </a:pathLst>
          </a:custGeom>
          <a:blipFill rotWithShape="1">
            <a:blip r:embed="rId3">
              <a:alphaModFix/>
            </a:blip>
            <a:stretch>
              <a:fillRect b="0" l="0" r="0" t="0"/>
            </a:stretch>
          </a:blipFill>
          <a:ln>
            <a:noFill/>
          </a:ln>
        </p:spPr>
      </p:sp>
      <p:grpSp>
        <p:nvGrpSpPr>
          <p:cNvPr id="99" name="Google Shape;99;p2"/>
          <p:cNvGrpSpPr/>
          <p:nvPr/>
        </p:nvGrpSpPr>
        <p:grpSpPr>
          <a:xfrm rot="-5400000">
            <a:off x="8394000" y="-2039035"/>
            <a:ext cx="1355341" cy="5765958"/>
            <a:chOff x="0" y="-38100"/>
            <a:chExt cx="356962" cy="1518606"/>
          </a:xfrm>
        </p:grpSpPr>
        <p:sp>
          <p:nvSpPr>
            <p:cNvPr id="100" name="Google Shape;100;p2"/>
            <p:cNvSpPr/>
            <p:nvPr/>
          </p:nvSpPr>
          <p:spPr>
            <a:xfrm>
              <a:off x="0" y="0"/>
              <a:ext cx="356962" cy="1480506"/>
            </a:xfrm>
            <a:custGeom>
              <a:rect b="b" l="l" r="r" t="t"/>
              <a:pathLst>
                <a:path extrusionOk="0" h="1480506" w="356962">
                  <a:moveTo>
                    <a:pt x="0" y="0"/>
                  </a:moveTo>
                  <a:lnTo>
                    <a:pt x="356962" y="0"/>
                  </a:lnTo>
                  <a:lnTo>
                    <a:pt x="356962" y="1480506"/>
                  </a:lnTo>
                  <a:lnTo>
                    <a:pt x="0" y="1480506"/>
                  </a:lnTo>
                  <a:close/>
                </a:path>
              </a:pathLst>
            </a:custGeom>
            <a:solidFill>
              <a:srgbClr val="064663"/>
            </a:solidFill>
            <a:ln>
              <a:noFill/>
            </a:ln>
          </p:spPr>
        </p:sp>
        <p:sp>
          <p:nvSpPr>
            <p:cNvPr id="101" name="Google Shape;101;p2"/>
            <p:cNvSpPr txBox="1"/>
            <p:nvPr/>
          </p:nvSpPr>
          <p:spPr>
            <a:xfrm>
              <a:off x="0" y="-38100"/>
              <a:ext cx="356962" cy="151860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 name="Google Shape;102;p2"/>
          <p:cNvSpPr/>
          <p:nvPr/>
        </p:nvSpPr>
        <p:spPr>
          <a:xfrm>
            <a:off x="10841113" y="2207289"/>
            <a:ext cx="7254798" cy="3856811"/>
          </a:xfrm>
          <a:custGeom>
            <a:rect b="b" l="l" r="r" t="t"/>
            <a:pathLst>
              <a:path extrusionOk="0" h="3856811" w="7254798">
                <a:moveTo>
                  <a:pt x="0" y="0"/>
                </a:moveTo>
                <a:lnTo>
                  <a:pt x="7254798" y="0"/>
                </a:lnTo>
                <a:lnTo>
                  <a:pt x="7254798" y="3856812"/>
                </a:lnTo>
                <a:lnTo>
                  <a:pt x="0" y="3856812"/>
                </a:lnTo>
                <a:lnTo>
                  <a:pt x="0" y="0"/>
                </a:lnTo>
                <a:close/>
              </a:path>
            </a:pathLst>
          </a:custGeom>
          <a:blipFill rotWithShape="1">
            <a:blip r:embed="rId4">
              <a:alphaModFix/>
            </a:blip>
            <a:stretch>
              <a:fillRect b="-878" l="0" r="0" t="-878"/>
            </a:stretch>
          </a:blipFill>
          <a:ln>
            <a:noFill/>
          </a:ln>
        </p:spPr>
      </p:sp>
      <p:sp>
        <p:nvSpPr>
          <p:cNvPr id="103" name="Google Shape;103;p2"/>
          <p:cNvSpPr/>
          <p:nvPr/>
        </p:nvSpPr>
        <p:spPr>
          <a:xfrm>
            <a:off x="10841113" y="6321276"/>
            <a:ext cx="7220402" cy="3610201"/>
          </a:xfrm>
          <a:custGeom>
            <a:rect b="b" l="l" r="r" t="t"/>
            <a:pathLst>
              <a:path extrusionOk="0" h="3610201" w="7220402">
                <a:moveTo>
                  <a:pt x="0" y="0"/>
                </a:moveTo>
                <a:lnTo>
                  <a:pt x="7220401" y="0"/>
                </a:lnTo>
                <a:lnTo>
                  <a:pt x="7220401" y="3610201"/>
                </a:lnTo>
                <a:lnTo>
                  <a:pt x="0" y="3610201"/>
                </a:lnTo>
                <a:lnTo>
                  <a:pt x="0" y="0"/>
                </a:lnTo>
                <a:close/>
              </a:path>
            </a:pathLst>
          </a:custGeom>
          <a:blipFill rotWithShape="1">
            <a:blip r:embed="rId5">
              <a:alphaModFix/>
            </a:blip>
            <a:stretch>
              <a:fillRect b="0" l="0" r="0" t="0"/>
            </a:stretch>
          </a:blipFill>
          <a:ln>
            <a:noFill/>
          </a:ln>
        </p:spPr>
      </p:sp>
      <p:grpSp>
        <p:nvGrpSpPr>
          <p:cNvPr id="104" name="Google Shape;104;p2"/>
          <p:cNvGrpSpPr/>
          <p:nvPr/>
        </p:nvGrpSpPr>
        <p:grpSpPr>
          <a:xfrm>
            <a:off x="271391" y="884039"/>
            <a:ext cx="5336403" cy="3766551"/>
            <a:chOff x="0" y="-38100"/>
            <a:chExt cx="1405472" cy="992013"/>
          </a:xfrm>
        </p:grpSpPr>
        <p:sp>
          <p:nvSpPr>
            <p:cNvPr id="105" name="Google Shape;105;p2"/>
            <p:cNvSpPr/>
            <p:nvPr/>
          </p:nvSpPr>
          <p:spPr>
            <a:xfrm>
              <a:off x="0" y="0"/>
              <a:ext cx="1405472" cy="953913"/>
            </a:xfrm>
            <a:custGeom>
              <a:rect b="b" l="l" r="r" t="t"/>
              <a:pathLst>
                <a:path extrusionOk="0" h="953913" w="1405472">
                  <a:moveTo>
                    <a:pt x="73990" y="0"/>
                  </a:moveTo>
                  <a:lnTo>
                    <a:pt x="1331483" y="0"/>
                  </a:lnTo>
                  <a:cubicBezTo>
                    <a:pt x="1351106" y="0"/>
                    <a:pt x="1369926" y="7795"/>
                    <a:pt x="1383801" y="21671"/>
                  </a:cubicBezTo>
                  <a:cubicBezTo>
                    <a:pt x="1397677" y="35547"/>
                    <a:pt x="1405472" y="54366"/>
                    <a:pt x="1405472" y="73990"/>
                  </a:cubicBezTo>
                  <a:lnTo>
                    <a:pt x="1405472" y="879923"/>
                  </a:lnTo>
                  <a:cubicBezTo>
                    <a:pt x="1405472" y="899546"/>
                    <a:pt x="1397677" y="918366"/>
                    <a:pt x="1383801" y="932241"/>
                  </a:cubicBezTo>
                  <a:cubicBezTo>
                    <a:pt x="1369926" y="946117"/>
                    <a:pt x="1351106" y="953913"/>
                    <a:pt x="1331483" y="953913"/>
                  </a:cubicBezTo>
                  <a:lnTo>
                    <a:pt x="73990" y="953913"/>
                  </a:lnTo>
                  <a:cubicBezTo>
                    <a:pt x="54366" y="953913"/>
                    <a:pt x="35547" y="946117"/>
                    <a:pt x="21671" y="932241"/>
                  </a:cubicBezTo>
                  <a:cubicBezTo>
                    <a:pt x="7795" y="918366"/>
                    <a:pt x="0" y="899546"/>
                    <a:pt x="0" y="879923"/>
                  </a:cubicBezTo>
                  <a:lnTo>
                    <a:pt x="0" y="73990"/>
                  </a:lnTo>
                  <a:cubicBezTo>
                    <a:pt x="0" y="54366"/>
                    <a:pt x="7795" y="35547"/>
                    <a:pt x="21671" y="21671"/>
                  </a:cubicBezTo>
                  <a:cubicBezTo>
                    <a:pt x="35547" y="7795"/>
                    <a:pt x="54366" y="0"/>
                    <a:pt x="73990" y="0"/>
                  </a:cubicBezTo>
                  <a:close/>
                </a:path>
              </a:pathLst>
            </a:custGeom>
            <a:solidFill>
              <a:srgbClr val="064663"/>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txBox="1"/>
            <p:nvPr/>
          </p:nvSpPr>
          <p:spPr>
            <a:xfrm>
              <a:off x="0" y="-38100"/>
              <a:ext cx="1405472" cy="9920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7" name="Google Shape;107;p2"/>
          <p:cNvGrpSpPr/>
          <p:nvPr/>
        </p:nvGrpSpPr>
        <p:grpSpPr>
          <a:xfrm>
            <a:off x="5001040" y="3583836"/>
            <a:ext cx="5250677" cy="3766551"/>
            <a:chOff x="0" y="-38100"/>
            <a:chExt cx="1382894" cy="992013"/>
          </a:xfrm>
        </p:grpSpPr>
        <p:sp>
          <p:nvSpPr>
            <p:cNvPr id="108" name="Google Shape;108;p2"/>
            <p:cNvSpPr/>
            <p:nvPr/>
          </p:nvSpPr>
          <p:spPr>
            <a:xfrm>
              <a:off x="0" y="0"/>
              <a:ext cx="1382894" cy="953913"/>
            </a:xfrm>
            <a:custGeom>
              <a:rect b="b" l="l" r="r" t="t"/>
              <a:pathLst>
                <a:path extrusionOk="0" h="953913" w="1382894">
                  <a:moveTo>
                    <a:pt x="75198" y="0"/>
                  </a:moveTo>
                  <a:lnTo>
                    <a:pt x="1307697" y="0"/>
                  </a:lnTo>
                  <a:cubicBezTo>
                    <a:pt x="1349227" y="0"/>
                    <a:pt x="1382894" y="33667"/>
                    <a:pt x="1382894" y="75198"/>
                  </a:cubicBezTo>
                  <a:lnTo>
                    <a:pt x="1382894" y="878715"/>
                  </a:lnTo>
                  <a:cubicBezTo>
                    <a:pt x="1382894" y="898659"/>
                    <a:pt x="1374972" y="917785"/>
                    <a:pt x="1360870" y="931888"/>
                  </a:cubicBezTo>
                  <a:cubicBezTo>
                    <a:pt x="1346767" y="945990"/>
                    <a:pt x="1327641" y="953913"/>
                    <a:pt x="1307697" y="953913"/>
                  </a:cubicBezTo>
                  <a:lnTo>
                    <a:pt x="75198" y="953913"/>
                  </a:lnTo>
                  <a:cubicBezTo>
                    <a:pt x="55254" y="953913"/>
                    <a:pt x="36127" y="945990"/>
                    <a:pt x="22025" y="931888"/>
                  </a:cubicBezTo>
                  <a:cubicBezTo>
                    <a:pt x="7923" y="917785"/>
                    <a:pt x="0" y="898659"/>
                    <a:pt x="0" y="878715"/>
                  </a:cubicBezTo>
                  <a:lnTo>
                    <a:pt x="0" y="75198"/>
                  </a:lnTo>
                  <a:cubicBezTo>
                    <a:pt x="0" y="55254"/>
                    <a:pt x="7923" y="36127"/>
                    <a:pt x="22025" y="22025"/>
                  </a:cubicBezTo>
                  <a:cubicBezTo>
                    <a:pt x="36127" y="7923"/>
                    <a:pt x="55254" y="0"/>
                    <a:pt x="75198" y="0"/>
                  </a:cubicBezTo>
                  <a:close/>
                </a:path>
              </a:pathLst>
            </a:custGeom>
            <a:solidFill>
              <a:srgbClr val="064663"/>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txBox="1"/>
            <p:nvPr/>
          </p:nvSpPr>
          <p:spPr>
            <a:xfrm>
              <a:off x="0" y="-38100"/>
              <a:ext cx="1382894" cy="9920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0" name="Google Shape;110;p2"/>
          <p:cNvSpPr txBox="1"/>
          <p:nvPr/>
        </p:nvSpPr>
        <p:spPr>
          <a:xfrm>
            <a:off x="6520151" y="386743"/>
            <a:ext cx="5247698" cy="81915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1" lang="en-US" sz="4800">
                <a:solidFill>
                  <a:srgbClr val="FFFFFF"/>
                </a:solidFill>
                <a:latin typeface="Times"/>
                <a:ea typeface="Times"/>
                <a:cs typeface="Times"/>
                <a:sym typeface="Times"/>
              </a:rPr>
              <a:t>INTRODUCTION</a:t>
            </a:r>
            <a:endParaRPr/>
          </a:p>
        </p:txBody>
      </p:sp>
      <p:sp>
        <p:nvSpPr>
          <p:cNvPr id="111" name="Google Shape;111;p2"/>
          <p:cNvSpPr txBox="1"/>
          <p:nvPr/>
        </p:nvSpPr>
        <p:spPr>
          <a:xfrm>
            <a:off x="410696" y="1416839"/>
            <a:ext cx="5057794" cy="2781936"/>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lang="en-US" sz="2599">
                <a:solidFill>
                  <a:srgbClr val="FFFFFF"/>
                </a:solidFill>
                <a:latin typeface="Times New Roman"/>
                <a:ea typeface="Times New Roman"/>
                <a:cs typeface="Times New Roman"/>
                <a:sym typeface="Times New Roman"/>
              </a:rPr>
              <a:t>This study investigates the potential of deep learning techniques for reconstructing partial fingerprints, which poses a challenge in forensic identification within today's fast-paced world. </a:t>
            </a:r>
            <a:endParaRPr/>
          </a:p>
        </p:txBody>
      </p:sp>
      <p:sp>
        <p:nvSpPr>
          <p:cNvPr id="112" name="Google Shape;112;p2"/>
          <p:cNvSpPr txBox="1"/>
          <p:nvPr/>
        </p:nvSpPr>
        <p:spPr>
          <a:xfrm>
            <a:off x="5076050" y="3942415"/>
            <a:ext cx="5100600" cy="2954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399" u="none" strike="noStrike">
                <a:solidFill>
                  <a:srgbClr val="FFFFFF"/>
                </a:solidFill>
                <a:latin typeface="Times New Roman"/>
                <a:ea typeface="Times New Roman"/>
                <a:cs typeface="Times New Roman"/>
                <a:sym typeface="Times New Roman"/>
              </a:rPr>
              <a:t>The focus lies on prominent approach of  Generative Adversarial Networks and Variational Autoencoders.  The analysis considers various factors such as dataset size, computational resources, and reconstruction complexity.</a:t>
            </a:r>
            <a:endParaRPr sz="1300">
              <a:latin typeface="Times New Roman"/>
              <a:ea typeface="Times New Roman"/>
              <a:cs typeface="Times New Roman"/>
              <a:sym typeface="Times New Roman"/>
            </a:endParaRPr>
          </a:p>
        </p:txBody>
      </p:sp>
      <p:grpSp>
        <p:nvGrpSpPr>
          <p:cNvPr id="113" name="Google Shape;113;p2"/>
          <p:cNvGrpSpPr/>
          <p:nvPr/>
        </p:nvGrpSpPr>
        <p:grpSpPr>
          <a:xfrm>
            <a:off x="410696" y="6384616"/>
            <a:ext cx="5057794" cy="3338860"/>
            <a:chOff x="0" y="-38100"/>
            <a:chExt cx="1332094" cy="879371"/>
          </a:xfrm>
        </p:grpSpPr>
        <p:sp>
          <p:nvSpPr>
            <p:cNvPr id="114" name="Google Shape;114;p2"/>
            <p:cNvSpPr/>
            <p:nvPr/>
          </p:nvSpPr>
          <p:spPr>
            <a:xfrm>
              <a:off x="0" y="0"/>
              <a:ext cx="1332094" cy="841271"/>
            </a:xfrm>
            <a:custGeom>
              <a:rect b="b" l="l" r="r" t="t"/>
              <a:pathLst>
                <a:path extrusionOk="0" h="841271" w="1332094">
                  <a:moveTo>
                    <a:pt x="78065" y="0"/>
                  </a:moveTo>
                  <a:lnTo>
                    <a:pt x="1254029" y="0"/>
                  </a:lnTo>
                  <a:cubicBezTo>
                    <a:pt x="1274733" y="0"/>
                    <a:pt x="1294589" y="8225"/>
                    <a:pt x="1309229" y="22865"/>
                  </a:cubicBezTo>
                  <a:cubicBezTo>
                    <a:pt x="1323869" y="37505"/>
                    <a:pt x="1332094" y="57361"/>
                    <a:pt x="1332094" y="78065"/>
                  </a:cubicBezTo>
                  <a:lnTo>
                    <a:pt x="1332094" y="763205"/>
                  </a:lnTo>
                  <a:cubicBezTo>
                    <a:pt x="1332094" y="806320"/>
                    <a:pt x="1297143" y="841271"/>
                    <a:pt x="1254029" y="841271"/>
                  </a:cubicBezTo>
                  <a:lnTo>
                    <a:pt x="78065" y="841271"/>
                  </a:lnTo>
                  <a:cubicBezTo>
                    <a:pt x="57361" y="841271"/>
                    <a:pt x="37505" y="833046"/>
                    <a:pt x="22865" y="818406"/>
                  </a:cubicBezTo>
                  <a:cubicBezTo>
                    <a:pt x="8225" y="803766"/>
                    <a:pt x="0" y="783910"/>
                    <a:pt x="0" y="763205"/>
                  </a:cubicBezTo>
                  <a:lnTo>
                    <a:pt x="0" y="78065"/>
                  </a:lnTo>
                  <a:cubicBezTo>
                    <a:pt x="0" y="34951"/>
                    <a:pt x="34951" y="0"/>
                    <a:pt x="78065" y="0"/>
                  </a:cubicBezTo>
                  <a:close/>
                </a:path>
              </a:pathLst>
            </a:custGeom>
            <a:solidFill>
              <a:srgbClr val="064663"/>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txBox="1"/>
            <p:nvPr/>
          </p:nvSpPr>
          <p:spPr>
            <a:xfrm>
              <a:off x="0" y="-38100"/>
              <a:ext cx="1332094" cy="87937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6" name="Google Shape;116;p2"/>
          <p:cNvSpPr txBox="1"/>
          <p:nvPr/>
        </p:nvSpPr>
        <p:spPr>
          <a:xfrm>
            <a:off x="477062" y="6806075"/>
            <a:ext cx="4925100" cy="2640600"/>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lang="en-US" sz="2599" u="none" strike="noStrike">
                <a:solidFill>
                  <a:srgbClr val="FFFFFF"/>
                </a:solidFill>
                <a:latin typeface="Times New Roman"/>
                <a:ea typeface="Times New Roman"/>
                <a:cs typeface="Times New Roman"/>
                <a:sym typeface="Times New Roman"/>
              </a:rPr>
              <a:t>This comprehensive overview sheds light on the promise of deep learning in fingerprint reconstruction and outlines ongoing research directions in this evolving field.</a:t>
            </a: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120" name="Shape 120"/>
        <p:cNvGrpSpPr/>
        <p:nvPr/>
      </p:nvGrpSpPr>
      <p:grpSpPr>
        <a:xfrm>
          <a:off x="0" y="0"/>
          <a:ext cx="0" cy="0"/>
          <a:chOff x="0" y="0"/>
          <a:chExt cx="0" cy="0"/>
        </a:xfrm>
      </p:grpSpPr>
      <p:grpSp>
        <p:nvGrpSpPr>
          <p:cNvPr id="121" name="Google Shape;121;p3"/>
          <p:cNvGrpSpPr/>
          <p:nvPr/>
        </p:nvGrpSpPr>
        <p:grpSpPr>
          <a:xfrm rot="-5400000">
            <a:off x="8051096" y="-3145072"/>
            <a:ext cx="1355341" cy="8894951"/>
            <a:chOff x="0" y="-38100"/>
            <a:chExt cx="356962" cy="2342703"/>
          </a:xfrm>
        </p:grpSpPr>
        <p:sp>
          <p:nvSpPr>
            <p:cNvPr id="122" name="Google Shape;122;p3"/>
            <p:cNvSpPr/>
            <p:nvPr/>
          </p:nvSpPr>
          <p:spPr>
            <a:xfrm>
              <a:off x="0" y="0"/>
              <a:ext cx="356962" cy="2304603"/>
            </a:xfrm>
            <a:custGeom>
              <a:rect b="b" l="l" r="r" t="t"/>
              <a:pathLst>
                <a:path extrusionOk="0" h="2304603" w="356962">
                  <a:moveTo>
                    <a:pt x="0" y="0"/>
                  </a:moveTo>
                  <a:lnTo>
                    <a:pt x="356962" y="0"/>
                  </a:lnTo>
                  <a:lnTo>
                    <a:pt x="356962" y="2304603"/>
                  </a:lnTo>
                  <a:lnTo>
                    <a:pt x="0" y="2304603"/>
                  </a:lnTo>
                  <a:close/>
                </a:path>
              </a:pathLst>
            </a:custGeom>
            <a:solidFill>
              <a:srgbClr val="064663"/>
            </a:solidFill>
            <a:ln>
              <a:noFill/>
            </a:ln>
          </p:spPr>
        </p:sp>
        <p:sp>
          <p:nvSpPr>
            <p:cNvPr id="123" name="Google Shape;123;p3"/>
            <p:cNvSpPr txBox="1"/>
            <p:nvPr/>
          </p:nvSpPr>
          <p:spPr>
            <a:xfrm>
              <a:off x="0" y="-38100"/>
              <a:ext cx="356962" cy="23427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4" name="Google Shape;124;p3"/>
          <p:cNvSpPr/>
          <p:nvPr/>
        </p:nvSpPr>
        <p:spPr>
          <a:xfrm>
            <a:off x="14043901" y="7849687"/>
            <a:ext cx="4715092" cy="4874625"/>
          </a:xfrm>
          <a:custGeom>
            <a:rect b="b" l="l" r="r" t="t"/>
            <a:pathLst>
              <a:path extrusionOk="0" h="4874625" w="4715092">
                <a:moveTo>
                  <a:pt x="0" y="0"/>
                </a:moveTo>
                <a:lnTo>
                  <a:pt x="4715092" y="0"/>
                </a:lnTo>
                <a:lnTo>
                  <a:pt x="4715092" y="4874626"/>
                </a:lnTo>
                <a:lnTo>
                  <a:pt x="0" y="4874626"/>
                </a:lnTo>
                <a:lnTo>
                  <a:pt x="0" y="0"/>
                </a:lnTo>
                <a:close/>
              </a:path>
            </a:pathLst>
          </a:custGeom>
          <a:blipFill rotWithShape="1">
            <a:blip r:embed="rId3">
              <a:alphaModFix/>
            </a:blip>
            <a:stretch>
              <a:fillRect b="0" l="0" r="0" t="0"/>
            </a:stretch>
          </a:blipFill>
          <a:ln>
            <a:noFill/>
          </a:ln>
        </p:spPr>
      </p:sp>
      <p:grpSp>
        <p:nvGrpSpPr>
          <p:cNvPr id="125" name="Google Shape;125;p3"/>
          <p:cNvGrpSpPr/>
          <p:nvPr/>
        </p:nvGrpSpPr>
        <p:grpSpPr>
          <a:xfrm rot="-5400000">
            <a:off x="15985056" y="1180381"/>
            <a:ext cx="4012422" cy="1535450"/>
            <a:chOff x="0" y="-38100"/>
            <a:chExt cx="1056770" cy="404398"/>
          </a:xfrm>
        </p:grpSpPr>
        <p:sp>
          <p:nvSpPr>
            <p:cNvPr id="126" name="Google Shape;126;p3"/>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127" name="Google Shape;127;p3"/>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8" name="Google Shape;128;p3"/>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grpSp>
        <p:nvGrpSpPr>
          <p:cNvPr id="129" name="Google Shape;129;p3"/>
          <p:cNvGrpSpPr/>
          <p:nvPr/>
        </p:nvGrpSpPr>
        <p:grpSpPr>
          <a:xfrm>
            <a:off x="379673" y="2421387"/>
            <a:ext cx="3086100" cy="7405238"/>
            <a:chOff x="0" y="-38100"/>
            <a:chExt cx="812800" cy="1950351"/>
          </a:xfrm>
        </p:grpSpPr>
        <p:sp>
          <p:nvSpPr>
            <p:cNvPr id="130" name="Google Shape;130;p3"/>
            <p:cNvSpPr/>
            <p:nvPr/>
          </p:nvSpPr>
          <p:spPr>
            <a:xfrm>
              <a:off x="0" y="0"/>
              <a:ext cx="812800" cy="1912251"/>
            </a:xfrm>
            <a:custGeom>
              <a:rect b="b" l="l" r="r" t="t"/>
              <a:pathLst>
                <a:path extrusionOk="0" h="1912251" w="812800">
                  <a:moveTo>
                    <a:pt x="0" y="0"/>
                  </a:moveTo>
                  <a:lnTo>
                    <a:pt x="812800" y="0"/>
                  </a:lnTo>
                  <a:lnTo>
                    <a:pt x="812800" y="1912251"/>
                  </a:lnTo>
                  <a:lnTo>
                    <a:pt x="0" y="1912251"/>
                  </a:lnTo>
                  <a:close/>
                </a:path>
              </a:pathLst>
            </a:custGeom>
            <a:solidFill>
              <a:srgbClr val="064663"/>
            </a:solidFill>
            <a:ln>
              <a:noFill/>
            </a:ln>
          </p:spPr>
        </p:sp>
        <p:sp>
          <p:nvSpPr>
            <p:cNvPr id="131" name="Google Shape;131;p3"/>
            <p:cNvSpPr txBox="1"/>
            <p:nvPr/>
          </p:nvSpPr>
          <p:spPr>
            <a:xfrm>
              <a:off x="0" y="-38100"/>
              <a:ext cx="812800" cy="195035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2" name="Google Shape;132;p3"/>
          <p:cNvGrpSpPr/>
          <p:nvPr/>
        </p:nvGrpSpPr>
        <p:grpSpPr>
          <a:xfrm>
            <a:off x="4021911" y="2421387"/>
            <a:ext cx="3086100" cy="7405238"/>
            <a:chOff x="0" y="-38100"/>
            <a:chExt cx="812800" cy="1950351"/>
          </a:xfrm>
        </p:grpSpPr>
        <p:sp>
          <p:nvSpPr>
            <p:cNvPr id="133" name="Google Shape;133;p3"/>
            <p:cNvSpPr/>
            <p:nvPr/>
          </p:nvSpPr>
          <p:spPr>
            <a:xfrm>
              <a:off x="0" y="0"/>
              <a:ext cx="812800" cy="1912251"/>
            </a:xfrm>
            <a:custGeom>
              <a:rect b="b" l="l" r="r" t="t"/>
              <a:pathLst>
                <a:path extrusionOk="0" h="1912251" w="812800">
                  <a:moveTo>
                    <a:pt x="0" y="0"/>
                  </a:moveTo>
                  <a:lnTo>
                    <a:pt x="812800" y="0"/>
                  </a:lnTo>
                  <a:lnTo>
                    <a:pt x="812800" y="1912251"/>
                  </a:lnTo>
                  <a:lnTo>
                    <a:pt x="0" y="1912251"/>
                  </a:lnTo>
                  <a:close/>
                </a:path>
              </a:pathLst>
            </a:custGeom>
            <a:solidFill>
              <a:srgbClr val="064663"/>
            </a:solidFill>
            <a:ln>
              <a:noFill/>
            </a:ln>
          </p:spPr>
        </p:sp>
        <p:sp>
          <p:nvSpPr>
            <p:cNvPr id="134" name="Google Shape;134;p3"/>
            <p:cNvSpPr txBox="1"/>
            <p:nvPr/>
          </p:nvSpPr>
          <p:spPr>
            <a:xfrm>
              <a:off x="0" y="-38100"/>
              <a:ext cx="812800" cy="195035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5" name="Google Shape;135;p3"/>
          <p:cNvGrpSpPr/>
          <p:nvPr/>
        </p:nvGrpSpPr>
        <p:grpSpPr>
          <a:xfrm>
            <a:off x="7660461" y="2421387"/>
            <a:ext cx="3086100" cy="7405238"/>
            <a:chOff x="0" y="-38100"/>
            <a:chExt cx="812800" cy="1950351"/>
          </a:xfrm>
        </p:grpSpPr>
        <p:sp>
          <p:nvSpPr>
            <p:cNvPr id="136" name="Google Shape;136;p3"/>
            <p:cNvSpPr/>
            <p:nvPr/>
          </p:nvSpPr>
          <p:spPr>
            <a:xfrm>
              <a:off x="0" y="0"/>
              <a:ext cx="812800" cy="1912251"/>
            </a:xfrm>
            <a:custGeom>
              <a:rect b="b" l="l" r="r" t="t"/>
              <a:pathLst>
                <a:path extrusionOk="0" h="1912251" w="812800">
                  <a:moveTo>
                    <a:pt x="0" y="0"/>
                  </a:moveTo>
                  <a:lnTo>
                    <a:pt x="812800" y="0"/>
                  </a:lnTo>
                  <a:lnTo>
                    <a:pt x="812800" y="1912251"/>
                  </a:lnTo>
                  <a:lnTo>
                    <a:pt x="0" y="1912251"/>
                  </a:lnTo>
                  <a:close/>
                </a:path>
              </a:pathLst>
            </a:custGeom>
            <a:solidFill>
              <a:srgbClr val="064663"/>
            </a:solidFill>
            <a:ln>
              <a:noFill/>
            </a:ln>
          </p:spPr>
        </p:sp>
        <p:sp>
          <p:nvSpPr>
            <p:cNvPr id="137" name="Google Shape;137;p3"/>
            <p:cNvSpPr txBox="1"/>
            <p:nvPr/>
          </p:nvSpPr>
          <p:spPr>
            <a:xfrm>
              <a:off x="0" y="-38100"/>
              <a:ext cx="812800" cy="195035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8" name="Google Shape;138;p3"/>
          <p:cNvSpPr/>
          <p:nvPr/>
        </p:nvSpPr>
        <p:spPr>
          <a:xfrm>
            <a:off x="11848003" y="3294718"/>
            <a:ext cx="6215596" cy="4160564"/>
          </a:xfrm>
          <a:custGeom>
            <a:rect b="b" l="l" r="r" t="t"/>
            <a:pathLst>
              <a:path extrusionOk="0" h="4160564" w="6215596">
                <a:moveTo>
                  <a:pt x="0" y="0"/>
                </a:moveTo>
                <a:lnTo>
                  <a:pt x="6215595" y="0"/>
                </a:lnTo>
                <a:lnTo>
                  <a:pt x="6215595" y="4160564"/>
                </a:lnTo>
                <a:lnTo>
                  <a:pt x="0" y="4160564"/>
                </a:lnTo>
                <a:lnTo>
                  <a:pt x="0" y="0"/>
                </a:lnTo>
                <a:close/>
              </a:path>
            </a:pathLst>
          </a:custGeom>
          <a:blipFill rotWithShape="1">
            <a:blip r:embed="rId5">
              <a:alphaModFix/>
            </a:blip>
            <a:stretch>
              <a:fillRect b="0" l="0" r="0" t="0"/>
            </a:stretch>
          </a:blipFill>
          <a:ln>
            <a:noFill/>
          </a:ln>
        </p:spPr>
      </p:sp>
      <p:sp>
        <p:nvSpPr>
          <p:cNvPr id="139" name="Google Shape;139;p3"/>
          <p:cNvSpPr/>
          <p:nvPr/>
        </p:nvSpPr>
        <p:spPr>
          <a:xfrm>
            <a:off x="1451511" y="2780383"/>
            <a:ext cx="942423" cy="1243005"/>
          </a:xfrm>
          <a:custGeom>
            <a:rect b="b" l="l" r="r" t="t"/>
            <a:pathLst>
              <a:path extrusionOk="0" h="1243005" w="942423">
                <a:moveTo>
                  <a:pt x="0" y="0"/>
                </a:moveTo>
                <a:lnTo>
                  <a:pt x="942424" y="0"/>
                </a:lnTo>
                <a:lnTo>
                  <a:pt x="942424" y="1243004"/>
                </a:lnTo>
                <a:lnTo>
                  <a:pt x="0" y="1243004"/>
                </a:lnTo>
                <a:lnTo>
                  <a:pt x="0" y="0"/>
                </a:lnTo>
                <a:close/>
              </a:path>
            </a:pathLst>
          </a:custGeom>
          <a:blipFill rotWithShape="1">
            <a:blip r:embed="rId6">
              <a:alphaModFix/>
            </a:blip>
            <a:stretch>
              <a:fillRect b="0" l="0" r="0" t="0"/>
            </a:stretch>
          </a:blipFill>
          <a:ln>
            <a:noFill/>
          </a:ln>
        </p:spPr>
      </p:sp>
      <p:sp>
        <p:nvSpPr>
          <p:cNvPr id="140" name="Google Shape;140;p3"/>
          <p:cNvSpPr/>
          <p:nvPr/>
        </p:nvSpPr>
        <p:spPr>
          <a:xfrm>
            <a:off x="4981854" y="2780383"/>
            <a:ext cx="1166215" cy="1243005"/>
          </a:xfrm>
          <a:custGeom>
            <a:rect b="b" l="l" r="r" t="t"/>
            <a:pathLst>
              <a:path extrusionOk="0" h="1243005" w="1166215">
                <a:moveTo>
                  <a:pt x="0" y="0"/>
                </a:moveTo>
                <a:lnTo>
                  <a:pt x="1166215" y="0"/>
                </a:lnTo>
                <a:lnTo>
                  <a:pt x="1166215" y="1243004"/>
                </a:lnTo>
                <a:lnTo>
                  <a:pt x="0" y="1243004"/>
                </a:lnTo>
                <a:lnTo>
                  <a:pt x="0" y="0"/>
                </a:lnTo>
                <a:close/>
              </a:path>
            </a:pathLst>
          </a:custGeom>
          <a:blipFill rotWithShape="1">
            <a:blip r:embed="rId7">
              <a:alphaModFix/>
            </a:blip>
            <a:stretch>
              <a:fillRect b="0" l="0" r="0" t="0"/>
            </a:stretch>
          </a:blipFill>
          <a:ln>
            <a:noFill/>
          </a:ln>
        </p:spPr>
      </p:sp>
      <p:sp>
        <p:nvSpPr>
          <p:cNvPr id="141" name="Google Shape;141;p3"/>
          <p:cNvSpPr/>
          <p:nvPr/>
        </p:nvSpPr>
        <p:spPr>
          <a:xfrm>
            <a:off x="8552920" y="2780383"/>
            <a:ext cx="1148084" cy="1243005"/>
          </a:xfrm>
          <a:custGeom>
            <a:rect b="b" l="l" r="r" t="t"/>
            <a:pathLst>
              <a:path extrusionOk="0" h="1243005" w="1148084">
                <a:moveTo>
                  <a:pt x="0" y="0"/>
                </a:moveTo>
                <a:lnTo>
                  <a:pt x="1148084" y="0"/>
                </a:lnTo>
                <a:lnTo>
                  <a:pt x="1148084" y="1243004"/>
                </a:lnTo>
                <a:lnTo>
                  <a:pt x="0" y="1243004"/>
                </a:lnTo>
                <a:lnTo>
                  <a:pt x="0" y="0"/>
                </a:lnTo>
                <a:close/>
              </a:path>
            </a:pathLst>
          </a:custGeom>
          <a:blipFill rotWithShape="1">
            <a:blip r:embed="rId8">
              <a:alphaModFix/>
            </a:blip>
            <a:stretch>
              <a:fillRect b="0" l="0" r="0" t="0"/>
            </a:stretch>
          </a:blipFill>
          <a:ln>
            <a:noFill/>
          </a:ln>
        </p:spPr>
      </p:sp>
      <p:grpSp>
        <p:nvGrpSpPr>
          <p:cNvPr id="142" name="Google Shape;142;p3"/>
          <p:cNvGrpSpPr/>
          <p:nvPr/>
        </p:nvGrpSpPr>
        <p:grpSpPr>
          <a:xfrm>
            <a:off x="383361" y="4034453"/>
            <a:ext cx="3086100" cy="980458"/>
            <a:chOff x="0" y="-38100"/>
            <a:chExt cx="812800" cy="258228"/>
          </a:xfrm>
        </p:grpSpPr>
        <p:sp>
          <p:nvSpPr>
            <p:cNvPr id="143" name="Google Shape;143;p3"/>
            <p:cNvSpPr/>
            <p:nvPr/>
          </p:nvSpPr>
          <p:spPr>
            <a:xfrm>
              <a:off x="0" y="0"/>
              <a:ext cx="812800" cy="220128"/>
            </a:xfrm>
            <a:custGeom>
              <a:rect b="b" l="l" r="r" t="t"/>
              <a:pathLst>
                <a:path extrusionOk="0" h="220128" w="812800">
                  <a:moveTo>
                    <a:pt x="0" y="0"/>
                  </a:moveTo>
                  <a:lnTo>
                    <a:pt x="812800" y="0"/>
                  </a:lnTo>
                  <a:lnTo>
                    <a:pt x="812800" y="220128"/>
                  </a:lnTo>
                  <a:lnTo>
                    <a:pt x="0" y="220128"/>
                  </a:lnTo>
                  <a:close/>
                </a:path>
              </a:pathLst>
            </a:custGeom>
            <a:solidFill>
              <a:srgbClr val="376A89"/>
            </a:solidFill>
            <a:ln>
              <a:noFill/>
            </a:ln>
          </p:spPr>
        </p:sp>
        <p:sp>
          <p:nvSpPr>
            <p:cNvPr id="144" name="Google Shape;144;p3"/>
            <p:cNvSpPr txBox="1"/>
            <p:nvPr/>
          </p:nvSpPr>
          <p:spPr>
            <a:xfrm>
              <a:off x="0" y="-38100"/>
              <a:ext cx="812800" cy="25822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5" name="Google Shape;145;p3"/>
          <p:cNvSpPr txBox="1"/>
          <p:nvPr/>
        </p:nvSpPr>
        <p:spPr>
          <a:xfrm>
            <a:off x="4529078" y="854318"/>
            <a:ext cx="8544038" cy="848543"/>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1" lang="en-US" sz="5314">
                <a:solidFill>
                  <a:srgbClr val="FFFFFF"/>
                </a:solidFill>
                <a:latin typeface="Times"/>
                <a:ea typeface="Times"/>
                <a:cs typeface="Times"/>
                <a:sym typeface="Times"/>
              </a:rPr>
              <a:t>PROBLEM STATEMENT</a:t>
            </a:r>
            <a:endParaRPr/>
          </a:p>
        </p:txBody>
      </p:sp>
      <p:grpSp>
        <p:nvGrpSpPr>
          <p:cNvPr id="146" name="Google Shape;146;p3"/>
          <p:cNvGrpSpPr/>
          <p:nvPr/>
        </p:nvGrpSpPr>
        <p:grpSpPr>
          <a:xfrm>
            <a:off x="4021911" y="4034453"/>
            <a:ext cx="3086100" cy="980458"/>
            <a:chOff x="0" y="-38100"/>
            <a:chExt cx="812800" cy="258228"/>
          </a:xfrm>
        </p:grpSpPr>
        <p:sp>
          <p:nvSpPr>
            <p:cNvPr id="147" name="Google Shape;147;p3"/>
            <p:cNvSpPr/>
            <p:nvPr/>
          </p:nvSpPr>
          <p:spPr>
            <a:xfrm>
              <a:off x="0" y="0"/>
              <a:ext cx="812800" cy="220128"/>
            </a:xfrm>
            <a:custGeom>
              <a:rect b="b" l="l" r="r" t="t"/>
              <a:pathLst>
                <a:path extrusionOk="0" h="220128" w="812800">
                  <a:moveTo>
                    <a:pt x="0" y="0"/>
                  </a:moveTo>
                  <a:lnTo>
                    <a:pt x="812800" y="0"/>
                  </a:lnTo>
                  <a:lnTo>
                    <a:pt x="812800" y="220128"/>
                  </a:lnTo>
                  <a:lnTo>
                    <a:pt x="0" y="220128"/>
                  </a:lnTo>
                  <a:close/>
                </a:path>
              </a:pathLst>
            </a:custGeom>
            <a:solidFill>
              <a:srgbClr val="376A89"/>
            </a:solidFill>
            <a:ln>
              <a:noFill/>
            </a:ln>
          </p:spPr>
        </p:sp>
        <p:sp>
          <p:nvSpPr>
            <p:cNvPr id="148" name="Google Shape;148;p3"/>
            <p:cNvSpPr txBox="1"/>
            <p:nvPr/>
          </p:nvSpPr>
          <p:spPr>
            <a:xfrm>
              <a:off x="0" y="-38100"/>
              <a:ext cx="812800" cy="25822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9" name="Google Shape;149;p3"/>
          <p:cNvGrpSpPr/>
          <p:nvPr/>
        </p:nvGrpSpPr>
        <p:grpSpPr>
          <a:xfrm>
            <a:off x="7660461" y="4034453"/>
            <a:ext cx="3086100" cy="980458"/>
            <a:chOff x="0" y="-38100"/>
            <a:chExt cx="812800" cy="258228"/>
          </a:xfrm>
        </p:grpSpPr>
        <p:sp>
          <p:nvSpPr>
            <p:cNvPr id="150" name="Google Shape;150;p3"/>
            <p:cNvSpPr/>
            <p:nvPr/>
          </p:nvSpPr>
          <p:spPr>
            <a:xfrm>
              <a:off x="0" y="0"/>
              <a:ext cx="812800" cy="220128"/>
            </a:xfrm>
            <a:custGeom>
              <a:rect b="b" l="l" r="r" t="t"/>
              <a:pathLst>
                <a:path extrusionOk="0" h="220128" w="812800">
                  <a:moveTo>
                    <a:pt x="0" y="0"/>
                  </a:moveTo>
                  <a:lnTo>
                    <a:pt x="812800" y="0"/>
                  </a:lnTo>
                  <a:lnTo>
                    <a:pt x="812800" y="220128"/>
                  </a:lnTo>
                  <a:lnTo>
                    <a:pt x="0" y="220128"/>
                  </a:lnTo>
                  <a:close/>
                </a:path>
              </a:pathLst>
            </a:custGeom>
            <a:solidFill>
              <a:srgbClr val="376A89"/>
            </a:solidFill>
            <a:ln>
              <a:noFill/>
            </a:ln>
          </p:spPr>
        </p:sp>
        <p:sp>
          <p:nvSpPr>
            <p:cNvPr id="151" name="Google Shape;151;p3"/>
            <p:cNvSpPr txBox="1"/>
            <p:nvPr/>
          </p:nvSpPr>
          <p:spPr>
            <a:xfrm>
              <a:off x="0" y="-38100"/>
              <a:ext cx="812800" cy="25822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2" name="Google Shape;152;p3"/>
          <p:cNvSpPr txBox="1"/>
          <p:nvPr/>
        </p:nvSpPr>
        <p:spPr>
          <a:xfrm>
            <a:off x="387050" y="5048250"/>
            <a:ext cx="3082500" cy="4813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299">
                <a:solidFill>
                  <a:srgbClr val="FFFFFF"/>
                </a:solidFill>
                <a:latin typeface="Times New Roman"/>
                <a:ea typeface="Times New Roman"/>
                <a:cs typeface="Times New Roman"/>
                <a:sym typeface="Times New Roman"/>
              </a:rPr>
              <a:t>The current landscape of fingerprint reconstruction presents significant challenges including incomplete or distorted images and reliance on manual intervention which hinder forensic analysis and efficient criminal investigations. </a:t>
            </a:r>
            <a:endParaRPr sz="1300">
              <a:latin typeface="Times New Roman"/>
              <a:ea typeface="Times New Roman"/>
              <a:cs typeface="Times New Roman"/>
              <a:sym typeface="Times New Roman"/>
            </a:endParaRPr>
          </a:p>
        </p:txBody>
      </p:sp>
      <p:sp>
        <p:nvSpPr>
          <p:cNvPr id="153" name="Google Shape;153;p3"/>
          <p:cNvSpPr txBox="1"/>
          <p:nvPr/>
        </p:nvSpPr>
        <p:spPr>
          <a:xfrm>
            <a:off x="387050" y="4142987"/>
            <a:ext cx="3086100" cy="755651"/>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FFFFFF"/>
                </a:solidFill>
                <a:latin typeface="Times"/>
                <a:ea typeface="Times"/>
                <a:cs typeface="Times"/>
                <a:sym typeface="Times"/>
              </a:rPr>
              <a:t>Distorted </a:t>
            </a:r>
            <a:endParaRPr/>
          </a:p>
        </p:txBody>
      </p:sp>
      <p:sp>
        <p:nvSpPr>
          <p:cNvPr id="154" name="Google Shape;154;p3"/>
          <p:cNvSpPr txBox="1"/>
          <p:nvPr/>
        </p:nvSpPr>
        <p:spPr>
          <a:xfrm>
            <a:off x="4020086" y="5278735"/>
            <a:ext cx="3086100" cy="4505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399" u="none" strike="noStrike">
                <a:solidFill>
                  <a:srgbClr val="FFFFFF"/>
                </a:solidFill>
                <a:latin typeface="Times New Roman"/>
                <a:ea typeface="Times New Roman"/>
                <a:cs typeface="Times New Roman"/>
                <a:sym typeface="Times New Roman"/>
              </a:rPr>
              <a:t>To overcome these obstacles, there is a critical need for innovative approaches that integrate emerging technologies such as machine learning, computer vision, and pattern recognition. </a:t>
            </a:r>
            <a:endParaRPr/>
          </a:p>
        </p:txBody>
      </p:sp>
      <p:sp>
        <p:nvSpPr>
          <p:cNvPr id="155" name="Google Shape;155;p3"/>
          <p:cNvSpPr txBox="1"/>
          <p:nvPr/>
        </p:nvSpPr>
        <p:spPr>
          <a:xfrm>
            <a:off x="4023756" y="4142987"/>
            <a:ext cx="3086100" cy="755651"/>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FFFFFF"/>
                </a:solidFill>
                <a:latin typeface="Times"/>
                <a:ea typeface="Times"/>
                <a:cs typeface="Times"/>
                <a:sym typeface="Times"/>
              </a:rPr>
              <a:t>Requisites</a:t>
            </a:r>
            <a:endParaRPr/>
          </a:p>
        </p:txBody>
      </p:sp>
      <p:sp>
        <p:nvSpPr>
          <p:cNvPr id="156" name="Google Shape;156;p3"/>
          <p:cNvSpPr txBox="1"/>
          <p:nvPr/>
        </p:nvSpPr>
        <p:spPr>
          <a:xfrm>
            <a:off x="7660461" y="5048250"/>
            <a:ext cx="3026700" cy="4813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299" u="none" strike="noStrike">
                <a:solidFill>
                  <a:srgbClr val="FFFFFF"/>
                </a:solidFill>
                <a:latin typeface="Times New Roman"/>
                <a:ea typeface="Times New Roman"/>
                <a:cs typeface="Times New Roman"/>
                <a:sym typeface="Times New Roman"/>
              </a:rPr>
              <a:t>The primary objective is to propose and develop advanced AI-solutions that not only enhance accuracy but also streamline the process, ultimately empowering law enforcements with reliable tools for forensic analysis .</a:t>
            </a:r>
            <a:endParaRPr sz="1300"/>
          </a:p>
        </p:txBody>
      </p:sp>
      <p:sp>
        <p:nvSpPr>
          <p:cNvPr id="157" name="Google Shape;157;p3"/>
          <p:cNvSpPr txBox="1"/>
          <p:nvPr/>
        </p:nvSpPr>
        <p:spPr>
          <a:xfrm>
            <a:off x="7671831" y="4129418"/>
            <a:ext cx="3086100" cy="755651"/>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FFFFFF"/>
                </a:solidFill>
                <a:latin typeface="Times"/>
                <a:ea typeface="Times"/>
                <a:cs typeface="Times"/>
                <a:sym typeface="Times"/>
              </a:rPr>
              <a:t>Objective</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161" name="Shape 161"/>
        <p:cNvGrpSpPr/>
        <p:nvPr/>
      </p:nvGrpSpPr>
      <p:grpSpPr>
        <a:xfrm>
          <a:off x="0" y="0"/>
          <a:ext cx="0" cy="0"/>
          <a:chOff x="0" y="0"/>
          <a:chExt cx="0" cy="0"/>
        </a:xfrm>
      </p:grpSpPr>
      <p:grpSp>
        <p:nvGrpSpPr>
          <p:cNvPr id="162" name="Google Shape;162;p4"/>
          <p:cNvGrpSpPr/>
          <p:nvPr/>
        </p:nvGrpSpPr>
        <p:grpSpPr>
          <a:xfrm rot="-5400000">
            <a:off x="8051096" y="-3145072"/>
            <a:ext cx="1355341" cy="8894951"/>
            <a:chOff x="0" y="-38100"/>
            <a:chExt cx="356962" cy="2342703"/>
          </a:xfrm>
        </p:grpSpPr>
        <p:sp>
          <p:nvSpPr>
            <p:cNvPr id="163" name="Google Shape;163;p4"/>
            <p:cNvSpPr/>
            <p:nvPr/>
          </p:nvSpPr>
          <p:spPr>
            <a:xfrm>
              <a:off x="0" y="0"/>
              <a:ext cx="356962" cy="2304603"/>
            </a:xfrm>
            <a:custGeom>
              <a:rect b="b" l="l" r="r" t="t"/>
              <a:pathLst>
                <a:path extrusionOk="0" h="2304603" w="356962">
                  <a:moveTo>
                    <a:pt x="0" y="0"/>
                  </a:moveTo>
                  <a:lnTo>
                    <a:pt x="356962" y="0"/>
                  </a:lnTo>
                  <a:lnTo>
                    <a:pt x="356962" y="2304603"/>
                  </a:lnTo>
                  <a:lnTo>
                    <a:pt x="0" y="2304603"/>
                  </a:lnTo>
                  <a:close/>
                </a:path>
              </a:pathLst>
            </a:custGeom>
            <a:solidFill>
              <a:srgbClr val="064663"/>
            </a:solidFill>
            <a:ln>
              <a:noFill/>
            </a:ln>
          </p:spPr>
        </p:sp>
        <p:sp>
          <p:nvSpPr>
            <p:cNvPr id="164" name="Google Shape;164;p4"/>
            <p:cNvSpPr txBox="1"/>
            <p:nvPr/>
          </p:nvSpPr>
          <p:spPr>
            <a:xfrm>
              <a:off x="0" y="-38100"/>
              <a:ext cx="356962" cy="23427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5" name="Google Shape;165;p4"/>
          <p:cNvSpPr/>
          <p:nvPr/>
        </p:nvSpPr>
        <p:spPr>
          <a:xfrm>
            <a:off x="16401447" y="-734451"/>
            <a:ext cx="4715092" cy="4874625"/>
          </a:xfrm>
          <a:custGeom>
            <a:rect b="b" l="l" r="r" t="t"/>
            <a:pathLst>
              <a:path extrusionOk="0" h="4874625" w="4715092">
                <a:moveTo>
                  <a:pt x="0" y="0"/>
                </a:moveTo>
                <a:lnTo>
                  <a:pt x="4715092" y="0"/>
                </a:lnTo>
                <a:lnTo>
                  <a:pt x="4715092" y="4874625"/>
                </a:lnTo>
                <a:lnTo>
                  <a:pt x="0" y="4874625"/>
                </a:lnTo>
                <a:lnTo>
                  <a:pt x="0" y="0"/>
                </a:lnTo>
                <a:close/>
              </a:path>
            </a:pathLst>
          </a:custGeom>
          <a:blipFill rotWithShape="1">
            <a:blip r:embed="rId3">
              <a:alphaModFix/>
            </a:blip>
            <a:stretch>
              <a:fillRect b="0" l="0" r="0" t="0"/>
            </a:stretch>
          </a:blipFill>
          <a:ln>
            <a:noFill/>
          </a:ln>
        </p:spPr>
      </p:sp>
      <p:grpSp>
        <p:nvGrpSpPr>
          <p:cNvPr id="166" name="Google Shape;166;p4"/>
          <p:cNvGrpSpPr/>
          <p:nvPr/>
        </p:nvGrpSpPr>
        <p:grpSpPr>
          <a:xfrm rot="-5400000">
            <a:off x="15985056" y="1180381"/>
            <a:ext cx="4012422" cy="1535450"/>
            <a:chOff x="0" y="-38100"/>
            <a:chExt cx="1056770" cy="404398"/>
          </a:xfrm>
        </p:grpSpPr>
        <p:sp>
          <p:nvSpPr>
            <p:cNvPr id="167" name="Google Shape;167;p4"/>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168" name="Google Shape;168;p4"/>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9" name="Google Shape;169;p4"/>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sp>
        <p:nvSpPr>
          <p:cNvPr id="170" name="Google Shape;170;p4"/>
          <p:cNvSpPr txBox="1"/>
          <p:nvPr/>
        </p:nvSpPr>
        <p:spPr>
          <a:xfrm>
            <a:off x="4529078" y="854318"/>
            <a:ext cx="8544038" cy="848543"/>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1" lang="en-US" sz="5314">
                <a:solidFill>
                  <a:srgbClr val="FFFFFF"/>
                </a:solidFill>
                <a:latin typeface="Times"/>
                <a:ea typeface="Times"/>
                <a:cs typeface="Times"/>
                <a:sym typeface="Times"/>
              </a:rPr>
              <a:t>THEORIES</a:t>
            </a:r>
            <a:endParaRPr/>
          </a:p>
        </p:txBody>
      </p:sp>
      <p:sp>
        <p:nvSpPr>
          <p:cNvPr id="171" name="Google Shape;171;p4"/>
          <p:cNvSpPr/>
          <p:nvPr/>
        </p:nvSpPr>
        <p:spPr>
          <a:xfrm>
            <a:off x="70150" y="2405212"/>
            <a:ext cx="5617979" cy="3626795"/>
          </a:xfrm>
          <a:custGeom>
            <a:rect b="b" l="l" r="r" t="t"/>
            <a:pathLst>
              <a:path extrusionOk="0" h="3626795" w="5617979">
                <a:moveTo>
                  <a:pt x="0" y="0"/>
                </a:moveTo>
                <a:lnTo>
                  <a:pt x="5617979" y="0"/>
                </a:lnTo>
                <a:lnTo>
                  <a:pt x="5617979" y="3626795"/>
                </a:lnTo>
                <a:lnTo>
                  <a:pt x="0" y="3626795"/>
                </a:lnTo>
                <a:lnTo>
                  <a:pt x="0" y="0"/>
                </a:lnTo>
                <a:close/>
              </a:path>
            </a:pathLst>
          </a:custGeom>
          <a:blipFill rotWithShape="1">
            <a:blip r:embed="rId5">
              <a:alphaModFix/>
            </a:blip>
            <a:stretch>
              <a:fillRect b="-2691" l="-1955" r="-2081" t="-4650"/>
            </a:stretch>
          </a:blipFill>
          <a:ln>
            <a:noFill/>
          </a:ln>
        </p:spPr>
      </p:sp>
      <p:sp>
        <p:nvSpPr>
          <p:cNvPr id="172" name="Google Shape;172;p4"/>
          <p:cNvSpPr/>
          <p:nvPr/>
        </p:nvSpPr>
        <p:spPr>
          <a:xfrm>
            <a:off x="13073115" y="6333597"/>
            <a:ext cx="5189580" cy="3164129"/>
          </a:xfrm>
          <a:custGeom>
            <a:rect b="b" l="l" r="r" t="t"/>
            <a:pathLst>
              <a:path extrusionOk="0" h="3164129" w="5189580">
                <a:moveTo>
                  <a:pt x="0" y="0"/>
                </a:moveTo>
                <a:lnTo>
                  <a:pt x="5189580" y="0"/>
                </a:lnTo>
                <a:lnTo>
                  <a:pt x="5189580" y="3164129"/>
                </a:lnTo>
                <a:lnTo>
                  <a:pt x="0" y="3164129"/>
                </a:lnTo>
                <a:lnTo>
                  <a:pt x="0" y="0"/>
                </a:lnTo>
                <a:close/>
              </a:path>
            </a:pathLst>
          </a:custGeom>
          <a:blipFill rotWithShape="1">
            <a:blip r:embed="rId6">
              <a:alphaModFix/>
            </a:blip>
            <a:stretch>
              <a:fillRect b="-12168" l="0" r="0" t="-6475"/>
            </a:stretch>
          </a:blipFill>
          <a:ln>
            <a:noFill/>
          </a:ln>
        </p:spPr>
      </p:sp>
      <p:sp>
        <p:nvSpPr>
          <p:cNvPr id="173" name="Google Shape;173;p4"/>
          <p:cNvSpPr txBox="1"/>
          <p:nvPr/>
        </p:nvSpPr>
        <p:spPr>
          <a:xfrm>
            <a:off x="6043479" y="2413895"/>
            <a:ext cx="10713318" cy="3536950"/>
          </a:xfrm>
          <a:prstGeom prst="rect">
            <a:avLst/>
          </a:prstGeom>
          <a:noFill/>
          <a:ln>
            <a:noFill/>
          </a:ln>
        </p:spPr>
        <p:txBody>
          <a:bodyPr anchorCtr="0" anchor="t" bIns="0" lIns="0" spcFirstLastPara="1" rIns="0" wrap="square" tIns="0">
            <a:spAutoFit/>
          </a:bodyPr>
          <a:lstStyle/>
          <a:p>
            <a:pPr indent="-269872" lvl="1" marL="539746" marR="0" rtl="0" algn="l">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Law enforcement incorporates a deep learning model specifically trained for</a:t>
            </a:r>
            <a:r>
              <a:rPr b="1" i="0" lang="en-US" sz="2499" u="none" cap="none" strike="noStrike">
                <a:solidFill>
                  <a:srgbClr val="FFFFFF"/>
                </a:solidFill>
                <a:latin typeface="Times"/>
                <a:ea typeface="Times"/>
                <a:cs typeface="Times"/>
                <a:sym typeface="Times"/>
              </a:rPr>
              <a:t> reconstructing complex partial fingerprints</a:t>
            </a:r>
            <a:r>
              <a:rPr b="0" i="0" lang="en-US" sz="2499" u="none" cap="none" strike="noStrike">
                <a:solidFill>
                  <a:srgbClr val="FFFFFF"/>
                </a:solidFill>
                <a:latin typeface="Times New Roman"/>
                <a:ea typeface="Times New Roman"/>
                <a:cs typeface="Times New Roman"/>
                <a:sym typeface="Times New Roman"/>
              </a:rPr>
              <a:t>.</a:t>
            </a:r>
            <a:endParaRPr/>
          </a:p>
          <a:p>
            <a:pPr indent="-269872" lvl="1" marL="539746" marR="0" rtl="0" algn="l">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The model analyzes the </a:t>
            </a:r>
            <a:r>
              <a:rPr b="1" i="0" lang="en-US" sz="2499" u="none" cap="none" strike="noStrike">
                <a:solidFill>
                  <a:srgbClr val="FFFFFF"/>
                </a:solidFill>
                <a:latin typeface="Times"/>
                <a:ea typeface="Times"/>
                <a:cs typeface="Times"/>
                <a:sym typeface="Times"/>
              </a:rPr>
              <a:t>partial</a:t>
            </a:r>
            <a:r>
              <a:rPr b="0" i="0" lang="en-US" sz="2499" u="none" cap="none" strike="noStrike">
                <a:solidFill>
                  <a:srgbClr val="FFFFFF"/>
                </a:solidFill>
                <a:latin typeface="Times New Roman"/>
                <a:ea typeface="Times New Roman"/>
                <a:cs typeface="Times New Roman"/>
                <a:sym typeface="Times New Roman"/>
              </a:rPr>
              <a:t> fingerprint, leveraging its knowledge of fingerprint patterns and </a:t>
            </a:r>
            <a:r>
              <a:rPr b="1" i="0" lang="en-US" sz="2499" u="none" cap="none" strike="noStrike">
                <a:solidFill>
                  <a:srgbClr val="FFFFFF"/>
                </a:solidFill>
                <a:latin typeface="Times"/>
                <a:ea typeface="Times"/>
                <a:cs typeface="Times"/>
                <a:sym typeface="Times"/>
              </a:rPr>
              <a:t>smudge patterns</a:t>
            </a:r>
            <a:r>
              <a:rPr b="0" i="0" lang="en-US" sz="2499" u="none" cap="none" strike="noStrike">
                <a:solidFill>
                  <a:srgbClr val="FFFFFF"/>
                </a:solidFill>
                <a:latin typeface="Times New Roman"/>
                <a:ea typeface="Times New Roman"/>
                <a:cs typeface="Times New Roman"/>
                <a:sym typeface="Times New Roman"/>
              </a:rPr>
              <a:t> learned from a massive training dataset.</a:t>
            </a:r>
            <a:endParaRPr/>
          </a:p>
          <a:p>
            <a:pPr indent="-269872" lvl="1" marL="539746" marR="0" rtl="0" algn="l">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The model attempts to "</a:t>
            </a:r>
            <a:r>
              <a:rPr b="1" i="0" lang="en-US" sz="2499" u="none" cap="none" strike="noStrike">
                <a:solidFill>
                  <a:srgbClr val="FFFFFF"/>
                </a:solidFill>
                <a:latin typeface="Times"/>
                <a:ea typeface="Times"/>
                <a:cs typeface="Times"/>
                <a:sym typeface="Times"/>
              </a:rPr>
              <a:t>inpaint</a:t>
            </a:r>
            <a:r>
              <a:rPr b="0" i="0" lang="en-US" sz="2499" u="none" cap="none" strike="noStrike">
                <a:solidFill>
                  <a:srgbClr val="FFFFFF"/>
                </a:solidFill>
                <a:latin typeface="Times New Roman"/>
                <a:ea typeface="Times New Roman"/>
                <a:cs typeface="Times New Roman"/>
                <a:sym typeface="Times New Roman"/>
              </a:rPr>
              <a:t>" the missing regions and reconstruct a more complete fingerprint image.</a:t>
            </a:r>
            <a:endParaRPr/>
          </a:p>
          <a:p>
            <a:pPr indent="0" lvl="0" marL="0" marR="0" rtl="0" algn="l">
              <a:lnSpc>
                <a:spcPct val="140016"/>
              </a:lnSpc>
              <a:spcBef>
                <a:spcPts val="0"/>
              </a:spcBef>
              <a:spcAft>
                <a:spcPts val="0"/>
              </a:spcAft>
              <a:buNone/>
            </a:pPr>
            <a:r>
              <a:t/>
            </a:r>
            <a:endParaRPr sz="2499">
              <a:solidFill>
                <a:srgbClr val="FFFFFF"/>
              </a:solidFill>
              <a:latin typeface="Times New Roman"/>
              <a:ea typeface="Times New Roman"/>
              <a:cs typeface="Times New Roman"/>
              <a:sym typeface="Times New Roman"/>
            </a:endParaRPr>
          </a:p>
        </p:txBody>
      </p:sp>
      <p:sp>
        <p:nvSpPr>
          <p:cNvPr id="174" name="Google Shape;174;p4"/>
          <p:cNvSpPr txBox="1"/>
          <p:nvPr/>
        </p:nvSpPr>
        <p:spPr>
          <a:xfrm>
            <a:off x="881547" y="6809491"/>
            <a:ext cx="11641849" cy="2098041"/>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lang="en-US" sz="2899" u="sng" strike="noStrike">
                <a:solidFill>
                  <a:srgbClr val="FFFFFF"/>
                </a:solidFill>
                <a:latin typeface="Times"/>
                <a:ea typeface="Times"/>
                <a:cs typeface="Times"/>
                <a:sym typeface="Times"/>
              </a:rPr>
              <a:t>Variational Inference:</a:t>
            </a:r>
            <a:r>
              <a:rPr b="1" lang="en-US" sz="2899" u="none" strike="noStrike">
                <a:solidFill>
                  <a:srgbClr val="FFFFFF"/>
                </a:solidFill>
                <a:latin typeface="Times"/>
                <a:ea typeface="Times"/>
                <a:cs typeface="Times"/>
                <a:sym typeface="Times"/>
              </a:rPr>
              <a:t> </a:t>
            </a:r>
            <a:r>
              <a:rPr lang="en-US" sz="2899" u="none" strike="noStrike">
                <a:solidFill>
                  <a:srgbClr val="FFFFFF"/>
                </a:solidFill>
                <a:latin typeface="Times New Roman"/>
                <a:ea typeface="Times New Roman"/>
                <a:cs typeface="Times New Roman"/>
                <a:sym typeface="Times New Roman"/>
              </a:rPr>
              <a:t>This theory provides a probabilistic approach to learning latent representations of data. In AVAEs, the VAE component utilizes variational inference to encode a partial fingerprint into a latent space, capturing the essential features for reconstruction.</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178" name="Shape 178"/>
        <p:cNvGrpSpPr/>
        <p:nvPr/>
      </p:nvGrpSpPr>
      <p:grpSpPr>
        <a:xfrm>
          <a:off x="0" y="0"/>
          <a:ext cx="0" cy="0"/>
          <a:chOff x="0" y="0"/>
          <a:chExt cx="0" cy="0"/>
        </a:xfrm>
      </p:grpSpPr>
      <p:sp>
        <p:nvSpPr>
          <p:cNvPr id="179" name="Google Shape;179;p5"/>
          <p:cNvSpPr/>
          <p:nvPr/>
        </p:nvSpPr>
        <p:spPr>
          <a:xfrm>
            <a:off x="14043901" y="7849687"/>
            <a:ext cx="4715092" cy="4874625"/>
          </a:xfrm>
          <a:custGeom>
            <a:rect b="b" l="l" r="r" t="t"/>
            <a:pathLst>
              <a:path extrusionOk="0" h="4874625" w="4715092">
                <a:moveTo>
                  <a:pt x="0" y="0"/>
                </a:moveTo>
                <a:lnTo>
                  <a:pt x="4715092" y="0"/>
                </a:lnTo>
                <a:lnTo>
                  <a:pt x="4715092" y="4874626"/>
                </a:lnTo>
                <a:lnTo>
                  <a:pt x="0" y="4874626"/>
                </a:lnTo>
                <a:lnTo>
                  <a:pt x="0" y="0"/>
                </a:lnTo>
                <a:close/>
              </a:path>
            </a:pathLst>
          </a:custGeom>
          <a:blipFill rotWithShape="1">
            <a:blip r:embed="rId3">
              <a:alphaModFix/>
            </a:blip>
            <a:stretch>
              <a:fillRect b="0" l="0" r="0" t="0"/>
            </a:stretch>
          </a:blipFill>
          <a:ln>
            <a:noFill/>
          </a:ln>
        </p:spPr>
      </p:sp>
      <p:grpSp>
        <p:nvGrpSpPr>
          <p:cNvPr id="180" name="Google Shape;180;p5"/>
          <p:cNvGrpSpPr/>
          <p:nvPr/>
        </p:nvGrpSpPr>
        <p:grpSpPr>
          <a:xfrm rot="-5400000">
            <a:off x="15985056" y="1180381"/>
            <a:ext cx="4012422" cy="1535450"/>
            <a:chOff x="0" y="-38100"/>
            <a:chExt cx="1056770" cy="404398"/>
          </a:xfrm>
        </p:grpSpPr>
        <p:sp>
          <p:nvSpPr>
            <p:cNvPr id="181" name="Google Shape;181;p5"/>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182" name="Google Shape;182;p5"/>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3" name="Google Shape;183;p5"/>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sp>
        <p:nvSpPr>
          <p:cNvPr id="184" name="Google Shape;184;p5"/>
          <p:cNvSpPr/>
          <p:nvPr/>
        </p:nvSpPr>
        <p:spPr>
          <a:xfrm>
            <a:off x="2695594" y="4387374"/>
            <a:ext cx="3576315" cy="3243006"/>
          </a:xfrm>
          <a:custGeom>
            <a:rect b="b" l="l" r="r" t="t"/>
            <a:pathLst>
              <a:path extrusionOk="0" h="3243006" w="3576315">
                <a:moveTo>
                  <a:pt x="0" y="0"/>
                </a:moveTo>
                <a:lnTo>
                  <a:pt x="3576315" y="0"/>
                </a:lnTo>
                <a:lnTo>
                  <a:pt x="3576315" y="3243006"/>
                </a:lnTo>
                <a:lnTo>
                  <a:pt x="0" y="3243006"/>
                </a:lnTo>
                <a:lnTo>
                  <a:pt x="0" y="0"/>
                </a:lnTo>
                <a:close/>
              </a:path>
            </a:pathLst>
          </a:custGeom>
          <a:blipFill rotWithShape="1">
            <a:blip r:embed="rId5">
              <a:alphaModFix/>
            </a:blip>
            <a:stretch>
              <a:fillRect b="0" l="0" r="0" t="0"/>
            </a:stretch>
          </a:blipFill>
          <a:ln>
            <a:noFill/>
          </a:ln>
        </p:spPr>
      </p:sp>
      <p:grpSp>
        <p:nvGrpSpPr>
          <p:cNvPr id="185" name="Google Shape;185;p5"/>
          <p:cNvGrpSpPr/>
          <p:nvPr/>
        </p:nvGrpSpPr>
        <p:grpSpPr>
          <a:xfrm>
            <a:off x="11563909" y="1565421"/>
            <a:ext cx="5467070" cy="3036704"/>
            <a:chOff x="0" y="-274477"/>
            <a:chExt cx="7289427" cy="4048938"/>
          </a:xfrm>
        </p:grpSpPr>
        <p:grpSp>
          <p:nvGrpSpPr>
            <p:cNvPr id="186" name="Google Shape;186;p5"/>
            <p:cNvGrpSpPr/>
            <p:nvPr/>
          </p:nvGrpSpPr>
          <p:grpSpPr>
            <a:xfrm>
              <a:off x="0" y="-274477"/>
              <a:ext cx="7289427" cy="4048938"/>
              <a:chOff x="0" y="-38100"/>
              <a:chExt cx="1011841" cy="562031"/>
            </a:xfrm>
          </p:grpSpPr>
          <p:sp>
            <p:nvSpPr>
              <p:cNvPr id="187" name="Google Shape;187;p5"/>
              <p:cNvSpPr/>
              <p:nvPr/>
            </p:nvSpPr>
            <p:spPr>
              <a:xfrm>
                <a:off x="0" y="0"/>
                <a:ext cx="1011841" cy="523931"/>
              </a:xfrm>
              <a:custGeom>
                <a:rect b="b" l="l" r="r" t="t"/>
                <a:pathLst>
                  <a:path extrusionOk="0" h="523931" w="1011841">
                    <a:moveTo>
                      <a:pt x="0" y="0"/>
                    </a:moveTo>
                    <a:lnTo>
                      <a:pt x="1011841" y="0"/>
                    </a:lnTo>
                    <a:lnTo>
                      <a:pt x="1011841" y="523931"/>
                    </a:lnTo>
                    <a:lnTo>
                      <a:pt x="0" y="523931"/>
                    </a:lnTo>
                    <a:close/>
                  </a:path>
                </a:pathLst>
              </a:custGeom>
              <a:solidFill>
                <a:srgbClr val="FFF0FF"/>
              </a:solidFill>
              <a:ln>
                <a:noFill/>
              </a:ln>
            </p:spPr>
          </p:sp>
          <p:sp>
            <p:nvSpPr>
              <p:cNvPr id="188" name="Google Shape;188;p5"/>
              <p:cNvSpPr txBox="1"/>
              <p:nvPr/>
            </p:nvSpPr>
            <p:spPr>
              <a:xfrm>
                <a:off x="0" y="-38100"/>
                <a:ext cx="1011841" cy="5620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9" name="Google Shape;189;p5"/>
            <p:cNvSpPr/>
            <p:nvPr/>
          </p:nvSpPr>
          <p:spPr>
            <a:xfrm>
              <a:off x="0" y="0"/>
              <a:ext cx="7289427" cy="3774461"/>
            </a:xfrm>
            <a:custGeom>
              <a:rect b="b" l="l" r="r" t="t"/>
              <a:pathLst>
                <a:path extrusionOk="0" h="3774461" w="7289427">
                  <a:moveTo>
                    <a:pt x="0" y="0"/>
                  </a:moveTo>
                  <a:lnTo>
                    <a:pt x="7289427" y="0"/>
                  </a:lnTo>
                  <a:lnTo>
                    <a:pt x="7289427" y="3774461"/>
                  </a:lnTo>
                  <a:lnTo>
                    <a:pt x="0" y="3774461"/>
                  </a:lnTo>
                  <a:lnTo>
                    <a:pt x="0" y="0"/>
                  </a:lnTo>
                  <a:close/>
                </a:path>
              </a:pathLst>
            </a:custGeom>
            <a:blipFill rotWithShape="1">
              <a:blip r:embed="rId6">
                <a:alphaModFix/>
              </a:blip>
              <a:stretch>
                <a:fillRect b="0" l="0" r="0" t="0"/>
              </a:stretch>
            </a:blipFill>
            <a:ln>
              <a:noFill/>
            </a:ln>
          </p:spPr>
        </p:sp>
      </p:grpSp>
      <p:grpSp>
        <p:nvGrpSpPr>
          <p:cNvPr id="190" name="Google Shape;190;p5"/>
          <p:cNvGrpSpPr/>
          <p:nvPr/>
        </p:nvGrpSpPr>
        <p:grpSpPr>
          <a:xfrm>
            <a:off x="4281291" y="351030"/>
            <a:ext cx="8894951" cy="1355341"/>
            <a:chOff x="-192881" y="0"/>
            <a:chExt cx="11859934" cy="1807121"/>
          </a:xfrm>
        </p:grpSpPr>
        <p:grpSp>
          <p:nvGrpSpPr>
            <p:cNvPr id="191" name="Google Shape;191;p5"/>
            <p:cNvGrpSpPr/>
            <p:nvPr/>
          </p:nvGrpSpPr>
          <p:grpSpPr>
            <a:xfrm rot="-5400000">
              <a:off x="4833525" y="-5026407"/>
              <a:ext cx="1807121" cy="11859934"/>
              <a:chOff x="0" y="-38100"/>
              <a:chExt cx="356962" cy="2342703"/>
            </a:xfrm>
          </p:grpSpPr>
          <p:sp>
            <p:nvSpPr>
              <p:cNvPr id="192" name="Google Shape;192;p5"/>
              <p:cNvSpPr/>
              <p:nvPr/>
            </p:nvSpPr>
            <p:spPr>
              <a:xfrm>
                <a:off x="0" y="0"/>
                <a:ext cx="356962" cy="2304603"/>
              </a:xfrm>
              <a:custGeom>
                <a:rect b="b" l="l" r="r" t="t"/>
                <a:pathLst>
                  <a:path extrusionOk="0" h="2304603" w="356962">
                    <a:moveTo>
                      <a:pt x="0" y="0"/>
                    </a:moveTo>
                    <a:lnTo>
                      <a:pt x="356962" y="0"/>
                    </a:lnTo>
                    <a:lnTo>
                      <a:pt x="356962" y="2304603"/>
                    </a:lnTo>
                    <a:lnTo>
                      <a:pt x="0" y="2304603"/>
                    </a:lnTo>
                    <a:close/>
                  </a:path>
                </a:pathLst>
              </a:custGeom>
              <a:solidFill>
                <a:srgbClr val="064663"/>
              </a:solidFill>
              <a:ln>
                <a:noFill/>
              </a:ln>
            </p:spPr>
          </p:sp>
          <p:sp>
            <p:nvSpPr>
              <p:cNvPr id="193" name="Google Shape;193;p5"/>
              <p:cNvSpPr txBox="1"/>
              <p:nvPr/>
            </p:nvSpPr>
            <p:spPr>
              <a:xfrm>
                <a:off x="0" y="-38100"/>
                <a:ext cx="356962" cy="23427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4" name="Google Shape;194;p5"/>
            <p:cNvSpPr txBox="1"/>
            <p:nvPr/>
          </p:nvSpPr>
          <p:spPr>
            <a:xfrm>
              <a:off x="137501" y="321990"/>
              <a:ext cx="11392050" cy="1115516"/>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1" lang="en-US" sz="5314">
                  <a:solidFill>
                    <a:srgbClr val="FFFFFF"/>
                  </a:solidFill>
                  <a:latin typeface="Times"/>
                  <a:ea typeface="Times"/>
                  <a:cs typeface="Times"/>
                  <a:sym typeface="Times"/>
                </a:rPr>
                <a:t>THEORIES</a:t>
              </a:r>
              <a:endParaRPr/>
            </a:p>
          </p:txBody>
        </p:sp>
      </p:grpSp>
      <p:sp>
        <p:nvSpPr>
          <p:cNvPr id="195" name="Google Shape;195;p5"/>
          <p:cNvSpPr/>
          <p:nvPr/>
        </p:nvSpPr>
        <p:spPr>
          <a:xfrm>
            <a:off x="10255685" y="7845130"/>
            <a:ext cx="5423703" cy="2180917"/>
          </a:xfrm>
          <a:custGeom>
            <a:rect b="b" l="l" r="r" t="t"/>
            <a:pathLst>
              <a:path extrusionOk="0" h="2180917" w="5423703">
                <a:moveTo>
                  <a:pt x="0" y="0"/>
                </a:moveTo>
                <a:lnTo>
                  <a:pt x="5423703" y="0"/>
                </a:lnTo>
                <a:lnTo>
                  <a:pt x="5423703" y="2180917"/>
                </a:lnTo>
                <a:lnTo>
                  <a:pt x="0" y="2180917"/>
                </a:lnTo>
                <a:lnTo>
                  <a:pt x="0" y="0"/>
                </a:lnTo>
                <a:close/>
              </a:path>
            </a:pathLst>
          </a:custGeom>
          <a:blipFill rotWithShape="1">
            <a:blip r:embed="rId7">
              <a:alphaModFix/>
            </a:blip>
            <a:stretch>
              <a:fillRect b="0" l="0" r="0" t="0"/>
            </a:stretch>
          </a:blipFill>
          <a:ln>
            <a:noFill/>
          </a:ln>
        </p:spPr>
      </p:sp>
      <p:sp>
        <p:nvSpPr>
          <p:cNvPr id="196" name="Google Shape;196;p5"/>
          <p:cNvSpPr txBox="1"/>
          <p:nvPr/>
        </p:nvSpPr>
        <p:spPr>
          <a:xfrm>
            <a:off x="422514" y="1878967"/>
            <a:ext cx="9604500" cy="23358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299" u="sng" strike="noStrike">
                <a:solidFill>
                  <a:srgbClr val="FFFFFF"/>
                </a:solidFill>
                <a:latin typeface="Times"/>
                <a:ea typeface="Times"/>
                <a:cs typeface="Times"/>
                <a:sym typeface="Times"/>
              </a:rPr>
              <a:t>Generative Modeling:</a:t>
            </a:r>
            <a:r>
              <a:rPr b="1" lang="en-US" sz="2299" strike="noStrike">
                <a:solidFill>
                  <a:srgbClr val="FFFFFF"/>
                </a:solidFill>
                <a:latin typeface="Times"/>
                <a:ea typeface="Times"/>
                <a:cs typeface="Times"/>
                <a:sym typeface="Times"/>
              </a:rPr>
              <a:t> </a:t>
            </a:r>
            <a:r>
              <a:rPr lang="en-US" sz="2299" u="none" strike="noStrike">
                <a:solidFill>
                  <a:srgbClr val="FFFFFF"/>
                </a:solidFill>
                <a:latin typeface="Times New Roman"/>
                <a:ea typeface="Times New Roman"/>
                <a:cs typeface="Times New Roman"/>
                <a:sym typeface="Times New Roman"/>
              </a:rPr>
              <a:t>This theory focuses on algorithms that can learn the underlying distribution of data and generate new samples that resemble the training data. In AVAEs, the GAN component leverages generative modeling principles to create realistic and detailed reconstructions of complete fingerprints from the latent representation.</a:t>
            </a:r>
            <a:endParaRPr sz="1200"/>
          </a:p>
        </p:txBody>
      </p:sp>
      <p:sp>
        <p:nvSpPr>
          <p:cNvPr id="197" name="Google Shape;197;p5"/>
          <p:cNvSpPr txBox="1"/>
          <p:nvPr/>
        </p:nvSpPr>
        <p:spPr>
          <a:xfrm>
            <a:off x="8705617" y="4678030"/>
            <a:ext cx="9357900" cy="23358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299" u="sng" strike="noStrike">
                <a:solidFill>
                  <a:srgbClr val="FFFFFF"/>
                </a:solidFill>
                <a:latin typeface="Times"/>
                <a:ea typeface="Times"/>
                <a:cs typeface="Times"/>
                <a:sym typeface="Times"/>
              </a:rPr>
              <a:t>Autoencoders:</a:t>
            </a:r>
            <a:r>
              <a:rPr lang="en-US" sz="2299" u="none" strike="noStrike">
                <a:solidFill>
                  <a:srgbClr val="FFFFFF"/>
                </a:solidFill>
                <a:latin typeface="Times New Roman"/>
                <a:ea typeface="Times New Roman"/>
                <a:cs typeface="Times New Roman"/>
                <a:sym typeface="Times New Roman"/>
              </a:rPr>
              <a:t> This is a type of artificial neural network architecture that learns to compress input data into a latent representation and then reconstruct the original data from that compressed code. In AVAEs, the encoder-decoder structure is based on autoencoder principles, allowing the model to learn compressed representations of partial fingerprints suitable for reconstruction.</a:t>
            </a:r>
            <a:endParaRPr sz="1200"/>
          </a:p>
        </p:txBody>
      </p:sp>
      <p:sp>
        <p:nvSpPr>
          <p:cNvPr id="198" name="Google Shape;198;p5"/>
          <p:cNvSpPr txBox="1"/>
          <p:nvPr/>
        </p:nvSpPr>
        <p:spPr>
          <a:xfrm>
            <a:off x="422514" y="7802975"/>
            <a:ext cx="9604500" cy="23358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299" u="sng" strike="noStrike">
                <a:solidFill>
                  <a:srgbClr val="FFFFFF"/>
                </a:solidFill>
                <a:latin typeface="Times"/>
                <a:ea typeface="Times"/>
                <a:cs typeface="Times"/>
                <a:sym typeface="Times"/>
              </a:rPr>
              <a:t>Adversarial Learning:</a:t>
            </a:r>
            <a:r>
              <a:rPr lang="en-US" sz="2299" u="none" strike="noStrike">
                <a:solidFill>
                  <a:srgbClr val="FFFFFF"/>
                </a:solidFill>
                <a:latin typeface="Times New Roman"/>
                <a:ea typeface="Times New Roman"/>
                <a:cs typeface="Times New Roman"/>
                <a:sym typeface="Times New Roman"/>
              </a:rPr>
              <a:t> This theory is based on training two models competitively. In AVAEs, the GAN component utilizes adversarial learning where the generator creates reconstructions, and the discriminator tries to distinguish them from real fingerprints. This competition pushes the generator to produce more realistic outputs.</a:t>
            </a:r>
            <a:endParaRPr sz="1200"/>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202" name="Shape 202"/>
        <p:cNvGrpSpPr/>
        <p:nvPr/>
      </p:nvGrpSpPr>
      <p:grpSpPr>
        <a:xfrm>
          <a:off x="0" y="0"/>
          <a:ext cx="0" cy="0"/>
          <a:chOff x="0" y="0"/>
          <a:chExt cx="0" cy="0"/>
        </a:xfrm>
      </p:grpSpPr>
      <p:grpSp>
        <p:nvGrpSpPr>
          <p:cNvPr id="203" name="Google Shape;203;p6"/>
          <p:cNvGrpSpPr/>
          <p:nvPr/>
        </p:nvGrpSpPr>
        <p:grpSpPr>
          <a:xfrm rot="-5400000">
            <a:off x="8187660" y="-3281636"/>
            <a:ext cx="1355341" cy="9168078"/>
            <a:chOff x="0" y="-38100"/>
            <a:chExt cx="356962" cy="2414638"/>
          </a:xfrm>
        </p:grpSpPr>
        <p:sp>
          <p:nvSpPr>
            <p:cNvPr id="204" name="Google Shape;204;p6"/>
            <p:cNvSpPr/>
            <p:nvPr/>
          </p:nvSpPr>
          <p:spPr>
            <a:xfrm>
              <a:off x="0" y="0"/>
              <a:ext cx="356962" cy="2376538"/>
            </a:xfrm>
            <a:custGeom>
              <a:rect b="b" l="l" r="r" t="t"/>
              <a:pathLst>
                <a:path extrusionOk="0" h="2376538" w="356962">
                  <a:moveTo>
                    <a:pt x="0" y="0"/>
                  </a:moveTo>
                  <a:lnTo>
                    <a:pt x="356962" y="0"/>
                  </a:lnTo>
                  <a:lnTo>
                    <a:pt x="356962" y="2376538"/>
                  </a:lnTo>
                  <a:lnTo>
                    <a:pt x="0" y="2376538"/>
                  </a:lnTo>
                  <a:close/>
                </a:path>
              </a:pathLst>
            </a:custGeom>
            <a:solidFill>
              <a:srgbClr val="064663"/>
            </a:solidFill>
            <a:ln>
              <a:noFill/>
            </a:ln>
          </p:spPr>
        </p:sp>
        <p:sp>
          <p:nvSpPr>
            <p:cNvPr id="205" name="Google Shape;205;p6"/>
            <p:cNvSpPr txBox="1"/>
            <p:nvPr/>
          </p:nvSpPr>
          <p:spPr>
            <a:xfrm>
              <a:off x="0" y="-38100"/>
              <a:ext cx="356962" cy="241463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6" name="Google Shape;206;p6"/>
          <p:cNvSpPr/>
          <p:nvPr/>
        </p:nvSpPr>
        <p:spPr>
          <a:xfrm>
            <a:off x="14043901" y="7849687"/>
            <a:ext cx="4715092" cy="4874625"/>
          </a:xfrm>
          <a:custGeom>
            <a:rect b="b" l="l" r="r" t="t"/>
            <a:pathLst>
              <a:path extrusionOk="0" h="4874625" w="4715092">
                <a:moveTo>
                  <a:pt x="0" y="0"/>
                </a:moveTo>
                <a:lnTo>
                  <a:pt x="4715092" y="0"/>
                </a:lnTo>
                <a:lnTo>
                  <a:pt x="4715092" y="4874626"/>
                </a:lnTo>
                <a:lnTo>
                  <a:pt x="0" y="4874626"/>
                </a:lnTo>
                <a:lnTo>
                  <a:pt x="0" y="0"/>
                </a:lnTo>
                <a:close/>
              </a:path>
            </a:pathLst>
          </a:custGeom>
          <a:blipFill rotWithShape="1">
            <a:blip r:embed="rId3">
              <a:alphaModFix/>
            </a:blip>
            <a:stretch>
              <a:fillRect b="0" l="0" r="0" t="0"/>
            </a:stretch>
          </a:blipFill>
          <a:ln>
            <a:noFill/>
          </a:ln>
        </p:spPr>
      </p:sp>
      <p:grpSp>
        <p:nvGrpSpPr>
          <p:cNvPr id="207" name="Google Shape;207;p6"/>
          <p:cNvGrpSpPr/>
          <p:nvPr/>
        </p:nvGrpSpPr>
        <p:grpSpPr>
          <a:xfrm rot="-5400000">
            <a:off x="15985056" y="1180381"/>
            <a:ext cx="4012422" cy="1535450"/>
            <a:chOff x="0" y="-38100"/>
            <a:chExt cx="1056770" cy="404398"/>
          </a:xfrm>
        </p:grpSpPr>
        <p:sp>
          <p:nvSpPr>
            <p:cNvPr id="208" name="Google Shape;208;p6"/>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209" name="Google Shape;209;p6"/>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0" name="Google Shape;210;p6"/>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sp>
        <p:nvSpPr>
          <p:cNvPr id="211" name="Google Shape;211;p6"/>
          <p:cNvSpPr/>
          <p:nvPr/>
        </p:nvSpPr>
        <p:spPr>
          <a:xfrm>
            <a:off x="9674315" y="3291006"/>
            <a:ext cx="8389283" cy="4352558"/>
          </a:xfrm>
          <a:custGeom>
            <a:rect b="b" l="l" r="r" t="t"/>
            <a:pathLst>
              <a:path extrusionOk="0" h="4352558" w="8389283">
                <a:moveTo>
                  <a:pt x="0" y="0"/>
                </a:moveTo>
                <a:lnTo>
                  <a:pt x="8389283" y="0"/>
                </a:lnTo>
                <a:lnTo>
                  <a:pt x="8389283" y="4352558"/>
                </a:lnTo>
                <a:lnTo>
                  <a:pt x="0" y="4352558"/>
                </a:lnTo>
                <a:lnTo>
                  <a:pt x="0" y="0"/>
                </a:lnTo>
                <a:close/>
              </a:path>
            </a:pathLst>
          </a:custGeom>
          <a:blipFill rotWithShape="1">
            <a:blip r:embed="rId5">
              <a:alphaModFix/>
            </a:blip>
            <a:stretch>
              <a:fillRect b="0" l="0" r="0" t="0"/>
            </a:stretch>
          </a:blipFill>
          <a:ln>
            <a:noFill/>
          </a:ln>
        </p:spPr>
      </p:sp>
      <p:sp>
        <p:nvSpPr>
          <p:cNvPr id="212" name="Google Shape;212;p6"/>
          <p:cNvSpPr txBox="1"/>
          <p:nvPr/>
        </p:nvSpPr>
        <p:spPr>
          <a:xfrm>
            <a:off x="4529078" y="854318"/>
            <a:ext cx="8920291" cy="848543"/>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1" lang="en-US" sz="5314">
                <a:solidFill>
                  <a:srgbClr val="FFFFFF"/>
                </a:solidFill>
                <a:latin typeface="Times"/>
                <a:ea typeface="Times"/>
                <a:cs typeface="Times"/>
                <a:sym typeface="Times"/>
              </a:rPr>
              <a:t>AVAE</a:t>
            </a:r>
            <a:endParaRPr/>
          </a:p>
        </p:txBody>
      </p:sp>
      <p:sp>
        <p:nvSpPr>
          <p:cNvPr id="213" name="Google Shape;213;p6"/>
          <p:cNvSpPr txBox="1"/>
          <p:nvPr/>
        </p:nvSpPr>
        <p:spPr>
          <a:xfrm>
            <a:off x="488505" y="2477435"/>
            <a:ext cx="8655600" cy="6847500"/>
          </a:xfrm>
          <a:prstGeom prst="rect">
            <a:avLst/>
          </a:prstGeom>
          <a:noFill/>
          <a:ln>
            <a:noFill/>
          </a:ln>
        </p:spPr>
        <p:txBody>
          <a:bodyPr anchorCtr="0" anchor="t" bIns="0" lIns="0" spcFirstLastPara="1" rIns="0" wrap="square" tIns="0">
            <a:spAutoFit/>
          </a:bodyPr>
          <a:lstStyle/>
          <a:p>
            <a:pPr indent="-269872" lvl="1" marL="539746" marR="0" rtl="0" algn="just">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Two families of generative models stand out for image data: Variational </a:t>
            </a:r>
            <a:r>
              <a:rPr lang="en-US" sz="2499">
                <a:solidFill>
                  <a:srgbClr val="FFFFFF"/>
                </a:solidFill>
                <a:latin typeface="Times New Roman"/>
                <a:ea typeface="Times New Roman"/>
                <a:cs typeface="Times New Roman"/>
                <a:sym typeface="Times New Roman"/>
              </a:rPr>
              <a:t>Autoencoders</a:t>
            </a:r>
            <a:r>
              <a:rPr b="0" i="0" lang="en-US" sz="2499" u="none" cap="none" strike="noStrike">
                <a:solidFill>
                  <a:srgbClr val="FFFFFF"/>
                </a:solidFill>
                <a:latin typeface="Times New Roman"/>
                <a:ea typeface="Times New Roman"/>
                <a:cs typeface="Times New Roman"/>
                <a:sym typeface="Times New Roman"/>
              </a:rPr>
              <a:t> (VAE)  and Generative Adversarial Networks (GAN) , each exhibiting respective advantages and limitations.</a:t>
            </a:r>
            <a:endParaRPr/>
          </a:p>
          <a:p>
            <a:pPr indent="-269872" lvl="1" marL="539746" marR="0" rtl="0" algn="just">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GANs usually produce more realistic images but they are notoriously difficult to train and suffer from mode collapse.</a:t>
            </a:r>
            <a:endParaRPr/>
          </a:p>
          <a:p>
            <a:pPr indent="-269872" lvl="1" marL="539746" marR="0" rtl="0" algn="just">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In contrast, VAE models do not share these problems but the images they generate suffer from a lack of realism. It is often explained by the use of inappropriate reconstruction errors.</a:t>
            </a:r>
            <a:endParaRPr/>
          </a:p>
          <a:p>
            <a:pPr indent="-269872" lvl="1" marL="539746" marR="0" rtl="0" algn="just">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To solve this issue a new framework has been </a:t>
            </a:r>
            <a:r>
              <a:rPr lang="en-US" sz="2499">
                <a:solidFill>
                  <a:srgbClr val="FFFFFF"/>
                </a:solidFill>
                <a:latin typeface="Times New Roman"/>
                <a:ea typeface="Times New Roman"/>
                <a:cs typeface="Times New Roman"/>
                <a:sym typeface="Times New Roman"/>
              </a:rPr>
              <a:t>introduced</a:t>
            </a:r>
            <a:r>
              <a:rPr b="0" i="0" lang="en-US" sz="2499" u="none" cap="none" strike="noStrike">
                <a:solidFill>
                  <a:srgbClr val="FFFFFF"/>
                </a:solidFill>
                <a:latin typeface="Times New Roman"/>
                <a:ea typeface="Times New Roman"/>
                <a:cs typeface="Times New Roman"/>
                <a:sym typeface="Times New Roman"/>
              </a:rPr>
              <a:t> that combines VAE and GAN in a novel and complementary way to produce an auto-encoding model that keeps VAEs properties while generating images of GAN-quality.</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217" name="Shape 217"/>
        <p:cNvGrpSpPr/>
        <p:nvPr/>
      </p:nvGrpSpPr>
      <p:grpSpPr>
        <a:xfrm>
          <a:off x="0" y="0"/>
          <a:ext cx="0" cy="0"/>
          <a:chOff x="0" y="0"/>
          <a:chExt cx="0" cy="0"/>
        </a:xfrm>
      </p:grpSpPr>
      <p:grpSp>
        <p:nvGrpSpPr>
          <p:cNvPr id="218" name="Google Shape;218;p7"/>
          <p:cNvGrpSpPr/>
          <p:nvPr/>
        </p:nvGrpSpPr>
        <p:grpSpPr>
          <a:xfrm rot="-5400000">
            <a:off x="8187660" y="-3281636"/>
            <a:ext cx="1355341" cy="9168078"/>
            <a:chOff x="0" y="-38100"/>
            <a:chExt cx="356962" cy="2414638"/>
          </a:xfrm>
        </p:grpSpPr>
        <p:sp>
          <p:nvSpPr>
            <p:cNvPr id="219" name="Google Shape;219;p7"/>
            <p:cNvSpPr/>
            <p:nvPr/>
          </p:nvSpPr>
          <p:spPr>
            <a:xfrm>
              <a:off x="0" y="0"/>
              <a:ext cx="356962" cy="2376538"/>
            </a:xfrm>
            <a:custGeom>
              <a:rect b="b" l="l" r="r" t="t"/>
              <a:pathLst>
                <a:path extrusionOk="0" h="2376538" w="356962">
                  <a:moveTo>
                    <a:pt x="0" y="0"/>
                  </a:moveTo>
                  <a:lnTo>
                    <a:pt x="356962" y="0"/>
                  </a:lnTo>
                  <a:lnTo>
                    <a:pt x="356962" y="2376538"/>
                  </a:lnTo>
                  <a:lnTo>
                    <a:pt x="0" y="2376538"/>
                  </a:lnTo>
                  <a:close/>
                </a:path>
              </a:pathLst>
            </a:custGeom>
            <a:solidFill>
              <a:srgbClr val="064663"/>
            </a:solidFill>
            <a:ln>
              <a:noFill/>
            </a:ln>
          </p:spPr>
        </p:sp>
        <p:sp>
          <p:nvSpPr>
            <p:cNvPr id="220" name="Google Shape;220;p7"/>
            <p:cNvSpPr txBox="1"/>
            <p:nvPr/>
          </p:nvSpPr>
          <p:spPr>
            <a:xfrm>
              <a:off x="0" y="-38100"/>
              <a:ext cx="356962" cy="241463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1" name="Google Shape;221;p7"/>
          <p:cNvSpPr/>
          <p:nvPr/>
        </p:nvSpPr>
        <p:spPr>
          <a:xfrm>
            <a:off x="15845626" y="7753362"/>
            <a:ext cx="4715092" cy="4874625"/>
          </a:xfrm>
          <a:custGeom>
            <a:rect b="b" l="l" r="r" t="t"/>
            <a:pathLst>
              <a:path extrusionOk="0" h="4874625" w="4715092">
                <a:moveTo>
                  <a:pt x="0" y="0"/>
                </a:moveTo>
                <a:lnTo>
                  <a:pt x="4715092" y="0"/>
                </a:lnTo>
                <a:lnTo>
                  <a:pt x="4715092" y="4874626"/>
                </a:lnTo>
                <a:lnTo>
                  <a:pt x="0" y="4874626"/>
                </a:lnTo>
                <a:lnTo>
                  <a:pt x="0" y="0"/>
                </a:lnTo>
                <a:close/>
              </a:path>
            </a:pathLst>
          </a:custGeom>
          <a:blipFill rotWithShape="1">
            <a:blip r:embed="rId3">
              <a:alphaModFix/>
            </a:blip>
            <a:stretch>
              <a:fillRect b="0" l="0" r="0" t="0"/>
            </a:stretch>
          </a:blipFill>
          <a:ln>
            <a:noFill/>
          </a:ln>
        </p:spPr>
      </p:sp>
      <p:grpSp>
        <p:nvGrpSpPr>
          <p:cNvPr id="222" name="Google Shape;222;p7"/>
          <p:cNvGrpSpPr/>
          <p:nvPr/>
        </p:nvGrpSpPr>
        <p:grpSpPr>
          <a:xfrm rot="-5400000">
            <a:off x="15985056" y="1180381"/>
            <a:ext cx="4012422" cy="1535450"/>
            <a:chOff x="0" y="-38100"/>
            <a:chExt cx="1056770" cy="404398"/>
          </a:xfrm>
        </p:grpSpPr>
        <p:sp>
          <p:nvSpPr>
            <p:cNvPr id="223" name="Google Shape;223;p7"/>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224" name="Google Shape;224;p7"/>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5" name="Google Shape;225;p7"/>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sp>
        <p:nvSpPr>
          <p:cNvPr id="226" name="Google Shape;226;p7"/>
          <p:cNvSpPr/>
          <p:nvPr/>
        </p:nvSpPr>
        <p:spPr>
          <a:xfrm>
            <a:off x="1239065" y="2198627"/>
            <a:ext cx="7698596" cy="7237804"/>
          </a:xfrm>
          <a:custGeom>
            <a:rect b="b" l="l" r="r" t="t"/>
            <a:pathLst>
              <a:path extrusionOk="0" h="7237804" w="7698596">
                <a:moveTo>
                  <a:pt x="0" y="0"/>
                </a:moveTo>
                <a:lnTo>
                  <a:pt x="7698595" y="0"/>
                </a:lnTo>
                <a:lnTo>
                  <a:pt x="7698595" y="7237804"/>
                </a:lnTo>
                <a:lnTo>
                  <a:pt x="0" y="7237804"/>
                </a:lnTo>
                <a:lnTo>
                  <a:pt x="0" y="0"/>
                </a:lnTo>
                <a:close/>
              </a:path>
            </a:pathLst>
          </a:custGeom>
          <a:blipFill rotWithShape="1">
            <a:blip r:embed="rId5">
              <a:alphaModFix/>
            </a:blip>
            <a:stretch>
              <a:fillRect b="0" l="0" r="0" t="0"/>
            </a:stretch>
          </a:blipFill>
          <a:ln>
            <a:noFill/>
          </a:ln>
        </p:spPr>
      </p:sp>
      <p:sp>
        <p:nvSpPr>
          <p:cNvPr id="227" name="Google Shape;227;p7"/>
          <p:cNvSpPr txBox="1"/>
          <p:nvPr/>
        </p:nvSpPr>
        <p:spPr>
          <a:xfrm>
            <a:off x="4529078" y="854318"/>
            <a:ext cx="8920291" cy="848543"/>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1" lang="en-US" sz="5314">
                <a:solidFill>
                  <a:srgbClr val="FFFFFF"/>
                </a:solidFill>
                <a:latin typeface="Times"/>
                <a:ea typeface="Times"/>
                <a:cs typeface="Times"/>
                <a:sym typeface="Times"/>
              </a:rPr>
              <a:t>AVAE</a:t>
            </a:r>
            <a:endParaRPr/>
          </a:p>
        </p:txBody>
      </p:sp>
      <p:sp>
        <p:nvSpPr>
          <p:cNvPr id="228" name="Google Shape;228;p7"/>
          <p:cNvSpPr txBox="1"/>
          <p:nvPr/>
        </p:nvSpPr>
        <p:spPr>
          <a:xfrm>
            <a:off x="9127609" y="2587807"/>
            <a:ext cx="7273838" cy="5727700"/>
          </a:xfrm>
          <a:prstGeom prst="rect">
            <a:avLst/>
          </a:prstGeom>
          <a:noFill/>
          <a:ln>
            <a:noFill/>
          </a:ln>
        </p:spPr>
        <p:txBody>
          <a:bodyPr anchorCtr="0" anchor="t" bIns="0" lIns="0" spcFirstLastPara="1" rIns="0" wrap="square" tIns="0">
            <a:spAutoFit/>
          </a:bodyPr>
          <a:lstStyle/>
          <a:p>
            <a:pPr indent="-269872" lvl="1" marL="539746" marR="0" rtl="0" algn="just">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AVAE is a novel framework that combines VAE and GAN.</a:t>
            </a:r>
            <a:endParaRPr/>
          </a:p>
          <a:p>
            <a:pPr indent="-269872" lvl="1" marL="539746" marR="0" rtl="0" algn="just">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It produces an auto-encoding model that retains VAE properties while generating images of GAN-quality.</a:t>
            </a:r>
            <a:endParaRPr/>
          </a:p>
          <a:p>
            <a:pPr indent="-269872" lvl="1" marL="539746" marR="0" rtl="0" algn="just">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By addressing the dimensionality issue, AVAE bridges the gap between realism and latent representation.</a:t>
            </a:r>
            <a:endParaRPr/>
          </a:p>
          <a:p>
            <a:pPr indent="0" lvl="0" marL="0" marR="0" rtl="0" algn="just">
              <a:lnSpc>
                <a:spcPct val="140016"/>
              </a:lnSpc>
              <a:spcBef>
                <a:spcPts val="0"/>
              </a:spcBef>
              <a:spcAft>
                <a:spcPts val="0"/>
              </a:spcAft>
              <a:buNone/>
            </a:pPr>
            <a:r>
              <a:t/>
            </a:r>
            <a:endParaRPr sz="2499">
              <a:solidFill>
                <a:srgbClr val="FFFFFF"/>
              </a:solidFill>
              <a:latin typeface="Times New Roman"/>
              <a:ea typeface="Times New Roman"/>
              <a:cs typeface="Times New Roman"/>
              <a:sym typeface="Times New Roman"/>
            </a:endParaRPr>
          </a:p>
          <a:p>
            <a:pPr indent="0" lvl="0" marL="0" marR="0" rtl="0" algn="just">
              <a:lnSpc>
                <a:spcPct val="140016"/>
              </a:lnSpc>
              <a:spcBef>
                <a:spcPts val="0"/>
              </a:spcBef>
              <a:spcAft>
                <a:spcPts val="0"/>
              </a:spcAft>
              <a:buNone/>
            </a:pPr>
            <a:r>
              <a:rPr lang="en-US" sz="2499">
                <a:solidFill>
                  <a:srgbClr val="FFFFFF"/>
                </a:solidFill>
                <a:latin typeface="Times New Roman"/>
                <a:ea typeface="Times New Roman"/>
                <a:cs typeface="Times New Roman"/>
                <a:sym typeface="Times New Roman"/>
              </a:rPr>
              <a:t>    AVAE has applications in various fields, including:</a:t>
            </a:r>
            <a:endParaRPr/>
          </a:p>
          <a:p>
            <a:pPr indent="-269872" lvl="1" marL="539746" marR="0" rtl="0" algn="just">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Computer Vision: Generating realistic images.</a:t>
            </a:r>
            <a:endParaRPr/>
          </a:p>
          <a:p>
            <a:pPr indent="-269872" lvl="1" marL="539746" marR="0" rtl="0" algn="just">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Times New Roman"/>
                <a:ea typeface="Times New Roman"/>
                <a:cs typeface="Times New Roman"/>
                <a:sym typeface="Times New Roman"/>
              </a:rPr>
              <a:t>Artificial Intelligence: Enhancing creativity and content generation.</a:t>
            </a:r>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232" name="Shape 232"/>
        <p:cNvGrpSpPr/>
        <p:nvPr/>
      </p:nvGrpSpPr>
      <p:grpSpPr>
        <a:xfrm>
          <a:off x="0" y="0"/>
          <a:ext cx="0" cy="0"/>
          <a:chOff x="0" y="0"/>
          <a:chExt cx="0" cy="0"/>
        </a:xfrm>
      </p:grpSpPr>
      <p:grpSp>
        <p:nvGrpSpPr>
          <p:cNvPr id="233" name="Google Shape;233;p8"/>
          <p:cNvGrpSpPr/>
          <p:nvPr/>
        </p:nvGrpSpPr>
        <p:grpSpPr>
          <a:xfrm rot="-5400000">
            <a:off x="8051096" y="-3145072"/>
            <a:ext cx="1355341" cy="8894951"/>
            <a:chOff x="0" y="-38100"/>
            <a:chExt cx="356962" cy="2342703"/>
          </a:xfrm>
        </p:grpSpPr>
        <p:sp>
          <p:nvSpPr>
            <p:cNvPr id="234" name="Google Shape;234;p8"/>
            <p:cNvSpPr/>
            <p:nvPr/>
          </p:nvSpPr>
          <p:spPr>
            <a:xfrm>
              <a:off x="0" y="0"/>
              <a:ext cx="356962" cy="2304603"/>
            </a:xfrm>
            <a:custGeom>
              <a:rect b="b" l="l" r="r" t="t"/>
              <a:pathLst>
                <a:path extrusionOk="0" h="2304603" w="356962">
                  <a:moveTo>
                    <a:pt x="0" y="0"/>
                  </a:moveTo>
                  <a:lnTo>
                    <a:pt x="356962" y="0"/>
                  </a:lnTo>
                  <a:lnTo>
                    <a:pt x="356962" y="2304603"/>
                  </a:lnTo>
                  <a:lnTo>
                    <a:pt x="0" y="2304603"/>
                  </a:lnTo>
                  <a:close/>
                </a:path>
              </a:pathLst>
            </a:custGeom>
            <a:solidFill>
              <a:srgbClr val="064663"/>
            </a:solidFill>
            <a:ln>
              <a:noFill/>
            </a:ln>
          </p:spPr>
        </p:sp>
        <p:sp>
          <p:nvSpPr>
            <p:cNvPr id="235" name="Google Shape;235;p8"/>
            <p:cNvSpPr txBox="1"/>
            <p:nvPr/>
          </p:nvSpPr>
          <p:spPr>
            <a:xfrm>
              <a:off x="0" y="-38100"/>
              <a:ext cx="356962" cy="23427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6" name="Google Shape;236;p8"/>
          <p:cNvSpPr/>
          <p:nvPr/>
        </p:nvSpPr>
        <p:spPr>
          <a:xfrm>
            <a:off x="14043901" y="7849687"/>
            <a:ext cx="4715092" cy="4874625"/>
          </a:xfrm>
          <a:custGeom>
            <a:rect b="b" l="l" r="r" t="t"/>
            <a:pathLst>
              <a:path extrusionOk="0" h="4874625" w="4715092">
                <a:moveTo>
                  <a:pt x="0" y="0"/>
                </a:moveTo>
                <a:lnTo>
                  <a:pt x="4715092" y="0"/>
                </a:lnTo>
                <a:lnTo>
                  <a:pt x="4715092" y="4874626"/>
                </a:lnTo>
                <a:lnTo>
                  <a:pt x="0" y="4874626"/>
                </a:lnTo>
                <a:lnTo>
                  <a:pt x="0" y="0"/>
                </a:lnTo>
                <a:close/>
              </a:path>
            </a:pathLst>
          </a:custGeom>
          <a:blipFill rotWithShape="1">
            <a:blip r:embed="rId3">
              <a:alphaModFix/>
            </a:blip>
            <a:stretch>
              <a:fillRect b="0" l="0" r="0" t="0"/>
            </a:stretch>
          </a:blipFill>
          <a:ln>
            <a:noFill/>
          </a:ln>
        </p:spPr>
      </p:sp>
      <p:grpSp>
        <p:nvGrpSpPr>
          <p:cNvPr id="237" name="Google Shape;237;p8"/>
          <p:cNvGrpSpPr/>
          <p:nvPr/>
        </p:nvGrpSpPr>
        <p:grpSpPr>
          <a:xfrm rot="-5400000">
            <a:off x="15985056" y="1180381"/>
            <a:ext cx="4012422" cy="1535450"/>
            <a:chOff x="0" y="-38100"/>
            <a:chExt cx="1056770" cy="404398"/>
          </a:xfrm>
        </p:grpSpPr>
        <p:sp>
          <p:nvSpPr>
            <p:cNvPr id="238" name="Google Shape;238;p8"/>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239" name="Google Shape;239;p8"/>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0" name="Google Shape;240;p8"/>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sp>
        <p:nvSpPr>
          <p:cNvPr id="241" name="Google Shape;241;p8"/>
          <p:cNvSpPr/>
          <p:nvPr/>
        </p:nvSpPr>
        <p:spPr>
          <a:xfrm>
            <a:off x="1353649" y="2181653"/>
            <a:ext cx="15202025" cy="7368511"/>
          </a:xfrm>
          <a:custGeom>
            <a:rect b="b" l="l" r="r" t="t"/>
            <a:pathLst>
              <a:path extrusionOk="0" h="7368511" w="15202025">
                <a:moveTo>
                  <a:pt x="0" y="0"/>
                </a:moveTo>
                <a:lnTo>
                  <a:pt x="15202025" y="0"/>
                </a:lnTo>
                <a:lnTo>
                  <a:pt x="15202025" y="7368512"/>
                </a:lnTo>
                <a:lnTo>
                  <a:pt x="0" y="7368512"/>
                </a:lnTo>
                <a:lnTo>
                  <a:pt x="0" y="0"/>
                </a:lnTo>
                <a:close/>
              </a:path>
            </a:pathLst>
          </a:custGeom>
          <a:blipFill rotWithShape="1">
            <a:blip r:embed="rId5">
              <a:alphaModFix/>
            </a:blip>
            <a:stretch>
              <a:fillRect b="0" l="0" r="0" t="0"/>
            </a:stretch>
          </a:blipFill>
          <a:ln>
            <a:noFill/>
          </a:ln>
        </p:spPr>
      </p:sp>
      <p:sp>
        <p:nvSpPr>
          <p:cNvPr id="242" name="Google Shape;242;p8"/>
          <p:cNvSpPr txBox="1"/>
          <p:nvPr/>
        </p:nvSpPr>
        <p:spPr>
          <a:xfrm>
            <a:off x="4529078" y="854318"/>
            <a:ext cx="8544038" cy="848543"/>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1" lang="en-US" sz="5314">
                <a:solidFill>
                  <a:srgbClr val="FFFFFF"/>
                </a:solidFill>
                <a:latin typeface="Times"/>
                <a:ea typeface="Times"/>
                <a:cs typeface="Times"/>
                <a:sym typeface="Times"/>
              </a:rPr>
              <a:t>ARCHITECTURE</a:t>
            </a:r>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1924"/>
            </a:gs>
            <a:gs pos="100000">
              <a:srgbClr val="050417"/>
            </a:gs>
          </a:gsLst>
          <a:lin ang="2700000" scaled="0"/>
        </a:gradFill>
      </p:bgPr>
    </p:bg>
    <p:spTree>
      <p:nvGrpSpPr>
        <p:cNvPr id="246" name="Shape 246"/>
        <p:cNvGrpSpPr/>
        <p:nvPr/>
      </p:nvGrpSpPr>
      <p:grpSpPr>
        <a:xfrm>
          <a:off x="0" y="0"/>
          <a:ext cx="0" cy="0"/>
          <a:chOff x="0" y="0"/>
          <a:chExt cx="0" cy="0"/>
        </a:xfrm>
      </p:grpSpPr>
      <p:grpSp>
        <p:nvGrpSpPr>
          <p:cNvPr id="247" name="Google Shape;247;p9"/>
          <p:cNvGrpSpPr/>
          <p:nvPr/>
        </p:nvGrpSpPr>
        <p:grpSpPr>
          <a:xfrm rot="-5400000">
            <a:off x="8187660" y="-3281636"/>
            <a:ext cx="1355341" cy="9168078"/>
            <a:chOff x="0" y="-38100"/>
            <a:chExt cx="356962" cy="2414638"/>
          </a:xfrm>
        </p:grpSpPr>
        <p:sp>
          <p:nvSpPr>
            <p:cNvPr id="248" name="Google Shape;248;p9"/>
            <p:cNvSpPr/>
            <p:nvPr/>
          </p:nvSpPr>
          <p:spPr>
            <a:xfrm>
              <a:off x="0" y="0"/>
              <a:ext cx="356962" cy="2376538"/>
            </a:xfrm>
            <a:custGeom>
              <a:rect b="b" l="l" r="r" t="t"/>
              <a:pathLst>
                <a:path extrusionOk="0" h="2376538" w="356962">
                  <a:moveTo>
                    <a:pt x="0" y="0"/>
                  </a:moveTo>
                  <a:lnTo>
                    <a:pt x="356962" y="0"/>
                  </a:lnTo>
                  <a:lnTo>
                    <a:pt x="356962" y="2376538"/>
                  </a:lnTo>
                  <a:lnTo>
                    <a:pt x="0" y="2376538"/>
                  </a:lnTo>
                  <a:close/>
                </a:path>
              </a:pathLst>
            </a:custGeom>
            <a:solidFill>
              <a:srgbClr val="064663"/>
            </a:solidFill>
            <a:ln>
              <a:noFill/>
            </a:ln>
          </p:spPr>
        </p:sp>
        <p:sp>
          <p:nvSpPr>
            <p:cNvPr id="249" name="Google Shape;249;p9"/>
            <p:cNvSpPr txBox="1"/>
            <p:nvPr/>
          </p:nvSpPr>
          <p:spPr>
            <a:xfrm>
              <a:off x="0" y="-38100"/>
              <a:ext cx="356962" cy="241463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0" name="Google Shape;250;p9"/>
          <p:cNvSpPr/>
          <p:nvPr/>
        </p:nvSpPr>
        <p:spPr>
          <a:xfrm>
            <a:off x="17001442" y="5883106"/>
            <a:ext cx="4715092" cy="4874625"/>
          </a:xfrm>
          <a:custGeom>
            <a:rect b="b" l="l" r="r" t="t"/>
            <a:pathLst>
              <a:path extrusionOk="0" h="4874625" w="4715092">
                <a:moveTo>
                  <a:pt x="0" y="0"/>
                </a:moveTo>
                <a:lnTo>
                  <a:pt x="4715092" y="0"/>
                </a:lnTo>
                <a:lnTo>
                  <a:pt x="4715092" y="4874626"/>
                </a:lnTo>
                <a:lnTo>
                  <a:pt x="0" y="4874626"/>
                </a:lnTo>
                <a:lnTo>
                  <a:pt x="0" y="0"/>
                </a:lnTo>
                <a:close/>
              </a:path>
            </a:pathLst>
          </a:custGeom>
          <a:blipFill rotWithShape="1">
            <a:blip r:embed="rId3">
              <a:alphaModFix/>
            </a:blip>
            <a:stretch>
              <a:fillRect b="0" l="0" r="0" t="0"/>
            </a:stretch>
          </a:blipFill>
          <a:ln>
            <a:noFill/>
          </a:ln>
        </p:spPr>
      </p:sp>
      <p:grpSp>
        <p:nvGrpSpPr>
          <p:cNvPr id="251" name="Google Shape;251;p9"/>
          <p:cNvGrpSpPr/>
          <p:nvPr/>
        </p:nvGrpSpPr>
        <p:grpSpPr>
          <a:xfrm rot="-5400000">
            <a:off x="15985056" y="1180381"/>
            <a:ext cx="4012422" cy="1535450"/>
            <a:chOff x="0" y="-38100"/>
            <a:chExt cx="1056770" cy="404398"/>
          </a:xfrm>
        </p:grpSpPr>
        <p:sp>
          <p:nvSpPr>
            <p:cNvPr id="252" name="Google Shape;252;p9"/>
            <p:cNvSpPr/>
            <p:nvPr/>
          </p:nvSpPr>
          <p:spPr>
            <a:xfrm>
              <a:off x="0" y="0"/>
              <a:ext cx="1056770" cy="366298"/>
            </a:xfrm>
            <a:custGeom>
              <a:rect b="b" l="l" r="r" t="t"/>
              <a:pathLst>
                <a:path extrusionOk="0" h="366298" w="1056770">
                  <a:moveTo>
                    <a:pt x="0" y="0"/>
                  </a:moveTo>
                  <a:lnTo>
                    <a:pt x="1056770" y="0"/>
                  </a:lnTo>
                  <a:lnTo>
                    <a:pt x="1056770" y="366298"/>
                  </a:lnTo>
                  <a:lnTo>
                    <a:pt x="0" y="366298"/>
                  </a:lnTo>
                  <a:close/>
                </a:path>
              </a:pathLst>
            </a:custGeom>
            <a:solidFill>
              <a:srgbClr val="064663"/>
            </a:solidFill>
            <a:ln>
              <a:noFill/>
            </a:ln>
          </p:spPr>
        </p:sp>
        <p:sp>
          <p:nvSpPr>
            <p:cNvPr id="253" name="Google Shape;253;p9"/>
            <p:cNvSpPr txBox="1"/>
            <p:nvPr/>
          </p:nvSpPr>
          <p:spPr>
            <a:xfrm>
              <a:off x="0" y="-38100"/>
              <a:ext cx="1056770" cy="4043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4" name="Google Shape;254;p9"/>
          <p:cNvSpPr/>
          <p:nvPr/>
        </p:nvSpPr>
        <p:spPr>
          <a:xfrm>
            <a:off x="-778461" y="-80835"/>
            <a:ext cx="7315200" cy="1383238"/>
          </a:xfrm>
          <a:custGeom>
            <a:rect b="b" l="l" r="r" t="t"/>
            <a:pathLst>
              <a:path extrusionOk="0" h="1383238" w="7315200">
                <a:moveTo>
                  <a:pt x="0" y="0"/>
                </a:moveTo>
                <a:lnTo>
                  <a:pt x="7315200" y="0"/>
                </a:lnTo>
                <a:lnTo>
                  <a:pt x="7315200" y="1383237"/>
                </a:lnTo>
                <a:lnTo>
                  <a:pt x="0" y="1383237"/>
                </a:lnTo>
                <a:lnTo>
                  <a:pt x="0" y="0"/>
                </a:lnTo>
                <a:close/>
              </a:path>
            </a:pathLst>
          </a:custGeom>
          <a:blipFill rotWithShape="1">
            <a:blip r:embed="rId4">
              <a:alphaModFix/>
            </a:blip>
            <a:stretch>
              <a:fillRect b="0" l="0" r="0" t="0"/>
            </a:stretch>
          </a:blipFill>
          <a:ln>
            <a:noFill/>
          </a:ln>
        </p:spPr>
      </p:sp>
      <p:grpSp>
        <p:nvGrpSpPr>
          <p:cNvPr id="255" name="Google Shape;255;p9"/>
          <p:cNvGrpSpPr/>
          <p:nvPr/>
        </p:nvGrpSpPr>
        <p:grpSpPr>
          <a:xfrm>
            <a:off x="5591115" y="1759375"/>
            <a:ext cx="5815055" cy="2458185"/>
            <a:chOff x="0" y="-85725"/>
            <a:chExt cx="1531537" cy="647423"/>
          </a:xfrm>
        </p:grpSpPr>
        <p:sp>
          <p:nvSpPr>
            <p:cNvPr id="256" name="Google Shape;256;p9"/>
            <p:cNvSpPr/>
            <p:nvPr/>
          </p:nvSpPr>
          <p:spPr>
            <a:xfrm>
              <a:off x="0" y="0"/>
              <a:ext cx="1531537" cy="561698"/>
            </a:xfrm>
            <a:custGeom>
              <a:rect b="b" l="l" r="r" t="t"/>
              <a:pathLst>
                <a:path extrusionOk="0" h="561698" w="1531537">
                  <a:moveTo>
                    <a:pt x="67899" y="0"/>
                  </a:moveTo>
                  <a:lnTo>
                    <a:pt x="1463638" y="0"/>
                  </a:lnTo>
                  <a:cubicBezTo>
                    <a:pt x="1501138" y="0"/>
                    <a:pt x="1531537" y="30400"/>
                    <a:pt x="1531537" y="67899"/>
                  </a:cubicBezTo>
                  <a:lnTo>
                    <a:pt x="1531537" y="493799"/>
                  </a:lnTo>
                  <a:cubicBezTo>
                    <a:pt x="1531537" y="531299"/>
                    <a:pt x="1501138" y="561698"/>
                    <a:pt x="1463638" y="561698"/>
                  </a:cubicBezTo>
                  <a:lnTo>
                    <a:pt x="67899" y="561698"/>
                  </a:lnTo>
                  <a:cubicBezTo>
                    <a:pt x="30400" y="561698"/>
                    <a:pt x="0" y="531299"/>
                    <a:pt x="0" y="493799"/>
                  </a:cubicBezTo>
                  <a:lnTo>
                    <a:pt x="0" y="67899"/>
                  </a:lnTo>
                  <a:cubicBezTo>
                    <a:pt x="0" y="30400"/>
                    <a:pt x="30400" y="0"/>
                    <a:pt x="67899" y="0"/>
                  </a:cubicBezTo>
                  <a:close/>
                </a:path>
              </a:pathLst>
            </a:custGeom>
            <a:solidFill>
              <a:srgbClr val="064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txBox="1"/>
            <p:nvPr/>
          </p:nvSpPr>
          <p:spPr>
            <a:xfrm>
              <a:off x="0" y="-85725"/>
              <a:ext cx="1531537" cy="647423"/>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lang="en-US" sz="2199">
                  <a:solidFill>
                    <a:srgbClr val="FFFFFF"/>
                  </a:solidFill>
                  <a:latin typeface="Times New Roman"/>
                  <a:ea typeface="Times New Roman"/>
                  <a:cs typeface="Times New Roman"/>
                  <a:sym typeface="Times New Roman"/>
                </a:rPr>
                <a:t>Quote statistics based on simulated  PERFORMANCE METRICS to showcase the effectiveness of the AVAE.</a:t>
              </a:r>
              <a:endParaRPr/>
            </a:p>
          </p:txBody>
        </p:sp>
      </p:grpSp>
      <p:grpSp>
        <p:nvGrpSpPr>
          <p:cNvPr id="258" name="Google Shape;258;p9"/>
          <p:cNvGrpSpPr/>
          <p:nvPr/>
        </p:nvGrpSpPr>
        <p:grpSpPr>
          <a:xfrm>
            <a:off x="3257468" y="4822578"/>
            <a:ext cx="10172047" cy="658024"/>
            <a:chOff x="0" y="21573"/>
            <a:chExt cx="13562730" cy="877366"/>
          </a:xfrm>
        </p:grpSpPr>
        <p:cxnSp>
          <p:nvCxnSpPr>
            <p:cNvPr id="259" name="Google Shape;259;p9"/>
            <p:cNvCxnSpPr/>
            <p:nvPr/>
          </p:nvCxnSpPr>
          <p:spPr>
            <a:xfrm>
              <a:off x="0" y="21573"/>
              <a:ext cx="13534899" cy="0"/>
            </a:xfrm>
            <a:prstGeom prst="straightConnector1">
              <a:avLst/>
            </a:prstGeom>
            <a:noFill/>
            <a:ln cap="flat" cmpd="sng" w="43125">
              <a:solidFill>
                <a:srgbClr val="FFFFFF"/>
              </a:solidFill>
              <a:prstDash val="solid"/>
              <a:round/>
              <a:headEnd len="sm" w="sm" type="none"/>
              <a:tailEnd len="sm" w="sm" type="none"/>
            </a:ln>
          </p:spPr>
        </p:cxnSp>
        <p:cxnSp>
          <p:nvCxnSpPr>
            <p:cNvPr id="260" name="Google Shape;260;p9"/>
            <p:cNvCxnSpPr/>
            <p:nvPr/>
          </p:nvCxnSpPr>
          <p:spPr>
            <a:xfrm>
              <a:off x="41744" y="21696"/>
              <a:ext cx="0" cy="877243"/>
            </a:xfrm>
            <a:prstGeom prst="straightConnector1">
              <a:avLst/>
            </a:prstGeom>
            <a:noFill/>
            <a:ln cap="flat" cmpd="sng" w="43125">
              <a:solidFill>
                <a:srgbClr val="FFFFFF"/>
              </a:solidFill>
              <a:prstDash val="solid"/>
              <a:round/>
              <a:headEnd len="sm" w="sm" type="none"/>
              <a:tailEnd len="med" w="med" type="stealth"/>
            </a:ln>
          </p:spPr>
        </p:cxnSp>
        <p:cxnSp>
          <p:nvCxnSpPr>
            <p:cNvPr id="261" name="Google Shape;261;p9"/>
            <p:cNvCxnSpPr/>
            <p:nvPr/>
          </p:nvCxnSpPr>
          <p:spPr>
            <a:xfrm>
              <a:off x="13562730" y="21696"/>
              <a:ext cx="0" cy="877243"/>
            </a:xfrm>
            <a:prstGeom prst="straightConnector1">
              <a:avLst/>
            </a:prstGeom>
            <a:noFill/>
            <a:ln cap="flat" cmpd="sng" w="43125">
              <a:solidFill>
                <a:srgbClr val="FFFFFF"/>
              </a:solidFill>
              <a:prstDash val="solid"/>
              <a:round/>
              <a:headEnd len="sm" w="sm" type="none"/>
              <a:tailEnd len="med" w="med" type="stealth"/>
            </a:ln>
          </p:spPr>
        </p:cxnSp>
      </p:grpSp>
      <p:cxnSp>
        <p:nvCxnSpPr>
          <p:cNvPr id="262" name="Google Shape;262;p9"/>
          <p:cNvCxnSpPr/>
          <p:nvPr/>
        </p:nvCxnSpPr>
        <p:spPr>
          <a:xfrm rot="10800000">
            <a:off x="8517693" y="4217560"/>
            <a:ext cx="0" cy="580436"/>
          </a:xfrm>
          <a:prstGeom prst="straightConnector1">
            <a:avLst/>
          </a:prstGeom>
          <a:noFill/>
          <a:ln cap="flat" cmpd="sng" w="38100">
            <a:solidFill>
              <a:srgbClr val="FFFFFF"/>
            </a:solidFill>
            <a:prstDash val="solid"/>
            <a:round/>
            <a:headEnd len="sm" w="sm" type="none"/>
            <a:tailEnd len="sm" w="sm" type="none"/>
          </a:ln>
        </p:spPr>
      </p:cxnSp>
      <p:sp>
        <p:nvSpPr>
          <p:cNvPr id="263" name="Google Shape;263;p9"/>
          <p:cNvSpPr/>
          <p:nvPr/>
        </p:nvSpPr>
        <p:spPr>
          <a:xfrm>
            <a:off x="1273898" y="6494530"/>
            <a:ext cx="4514500" cy="3385875"/>
          </a:xfrm>
          <a:custGeom>
            <a:rect b="b" l="l" r="r" t="t"/>
            <a:pathLst>
              <a:path extrusionOk="0" h="3385875" w="4514500">
                <a:moveTo>
                  <a:pt x="0" y="0"/>
                </a:moveTo>
                <a:lnTo>
                  <a:pt x="4514501" y="0"/>
                </a:lnTo>
                <a:lnTo>
                  <a:pt x="4514501" y="3385875"/>
                </a:lnTo>
                <a:lnTo>
                  <a:pt x="0" y="3385875"/>
                </a:lnTo>
                <a:lnTo>
                  <a:pt x="0" y="0"/>
                </a:lnTo>
                <a:close/>
              </a:path>
            </a:pathLst>
          </a:custGeom>
          <a:blipFill rotWithShape="1">
            <a:blip r:embed="rId5">
              <a:alphaModFix/>
            </a:blip>
            <a:stretch>
              <a:fillRect b="0" l="0" r="0" t="0"/>
            </a:stretch>
          </a:blipFill>
          <a:ln>
            <a:noFill/>
          </a:ln>
        </p:spPr>
      </p:sp>
      <p:grpSp>
        <p:nvGrpSpPr>
          <p:cNvPr id="264" name="Google Shape;264;p9"/>
          <p:cNvGrpSpPr/>
          <p:nvPr/>
        </p:nvGrpSpPr>
        <p:grpSpPr>
          <a:xfrm>
            <a:off x="1028700" y="5424190"/>
            <a:ext cx="5004897" cy="958590"/>
            <a:chOff x="0" y="-38100"/>
            <a:chExt cx="1318162" cy="252468"/>
          </a:xfrm>
        </p:grpSpPr>
        <p:sp>
          <p:nvSpPr>
            <p:cNvPr id="265" name="Google Shape;265;p9"/>
            <p:cNvSpPr/>
            <p:nvPr/>
          </p:nvSpPr>
          <p:spPr>
            <a:xfrm>
              <a:off x="0" y="0"/>
              <a:ext cx="1318162" cy="214368"/>
            </a:xfrm>
            <a:custGeom>
              <a:rect b="b" l="l" r="r" t="t"/>
              <a:pathLst>
                <a:path extrusionOk="0" h="214368" w="1318162">
                  <a:moveTo>
                    <a:pt x="26297" y="0"/>
                  </a:moveTo>
                  <a:lnTo>
                    <a:pt x="1291865" y="0"/>
                  </a:lnTo>
                  <a:cubicBezTo>
                    <a:pt x="1306389" y="0"/>
                    <a:pt x="1318162" y="11773"/>
                    <a:pt x="1318162" y="26297"/>
                  </a:cubicBezTo>
                  <a:lnTo>
                    <a:pt x="1318162" y="188071"/>
                  </a:lnTo>
                  <a:cubicBezTo>
                    <a:pt x="1318162" y="202595"/>
                    <a:pt x="1306389" y="214368"/>
                    <a:pt x="1291865" y="214368"/>
                  </a:cubicBezTo>
                  <a:lnTo>
                    <a:pt x="26297" y="214368"/>
                  </a:lnTo>
                  <a:cubicBezTo>
                    <a:pt x="11773" y="214368"/>
                    <a:pt x="0" y="202595"/>
                    <a:pt x="0" y="188071"/>
                  </a:cubicBezTo>
                  <a:lnTo>
                    <a:pt x="0" y="26297"/>
                  </a:lnTo>
                  <a:cubicBezTo>
                    <a:pt x="0" y="11773"/>
                    <a:pt x="11773" y="0"/>
                    <a:pt x="26297" y="0"/>
                  </a:cubicBezTo>
                  <a:close/>
                </a:path>
              </a:pathLst>
            </a:custGeom>
            <a:solidFill>
              <a:srgbClr val="064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txBox="1"/>
            <p:nvPr/>
          </p:nvSpPr>
          <p:spPr>
            <a:xfrm>
              <a:off x="0" y="-38100"/>
              <a:ext cx="1318162" cy="25246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7" name="Google Shape;267;p9"/>
          <p:cNvGrpSpPr/>
          <p:nvPr/>
        </p:nvGrpSpPr>
        <p:grpSpPr>
          <a:xfrm>
            <a:off x="10943246" y="5515365"/>
            <a:ext cx="5004897" cy="944377"/>
            <a:chOff x="0" y="-192881"/>
            <a:chExt cx="6673196" cy="1259169"/>
          </a:xfrm>
        </p:grpSpPr>
        <p:grpSp>
          <p:nvGrpSpPr>
            <p:cNvPr id="268" name="Google Shape;268;p9"/>
            <p:cNvGrpSpPr/>
            <p:nvPr/>
          </p:nvGrpSpPr>
          <p:grpSpPr>
            <a:xfrm>
              <a:off x="0" y="-192881"/>
              <a:ext cx="6673196" cy="1259169"/>
              <a:chOff x="0" y="-38100"/>
              <a:chExt cx="1318162" cy="248725"/>
            </a:xfrm>
          </p:grpSpPr>
          <p:sp>
            <p:nvSpPr>
              <p:cNvPr id="269" name="Google Shape;269;p9"/>
              <p:cNvSpPr/>
              <p:nvPr/>
            </p:nvSpPr>
            <p:spPr>
              <a:xfrm>
                <a:off x="0" y="0"/>
                <a:ext cx="1318162" cy="210625"/>
              </a:xfrm>
              <a:custGeom>
                <a:rect b="b" l="l" r="r" t="t"/>
                <a:pathLst>
                  <a:path extrusionOk="0" h="210625" w="1318162">
                    <a:moveTo>
                      <a:pt x="26297" y="0"/>
                    </a:moveTo>
                    <a:lnTo>
                      <a:pt x="1291865" y="0"/>
                    </a:lnTo>
                    <a:cubicBezTo>
                      <a:pt x="1306389" y="0"/>
                      <a:pt x="1318162" y="11773"/>
                      <a:pt x="1318162" y="26297"/>
                    </a:cubicBezTo>
                    <a:lnTo>
                      <a:pt x="1318162" y="184328"/>
                    </a:lnTo>
                    <a:cubicBezTo>
                      <a:pt x="1318162" y="198851"/>
                      <a:pt x="1306389" y="210625"/>
                      <a:pt x="1291865" y="210625"/>
                    </a:cubicBezTo>
                    <a:lnTo>
                      <a:pt x="26297" y="210625"/>
                    </a:lnTo>
                    <a:cubicBezTo>
                      <a:pt x="11773" y="210625"/>
                      <a:pt x="0" y="198851"/>
                      <a:pt x="0" y="184328"/>
                    </a:cubicBezTo>
                    <a:lnTo>
                      <a:pt x="0" y="26297"/>
                    </a:lnTo>
                    <a:cubicBezTo>
                      <a:pt x="0" y="11773"/>
                      <a:pt x="11773" y="0"/>
                      <a:pt x="26297" y="0"/>
                    </a:cubicBezTo>
                    <a:close/>
                  </a:path>
                </a:pathLst>
              </a:custGeom>
              <a:solidFill>
                <a:srgbClr val="064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txBox="1"/>
              <p:nvPr/>
            </p:nvSpPr>
            <p:spPr>
              <a:xfrm>
                <a:off x="0" y="-38100"/>
                <a:ext cx="1318162" cy="2487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1" name="Google Shape;271;p9"/>
            <p:cNvSpPr txBox="1"/>
            <p:nvPr/>
          </p:nvSpPr>
          <p:spPr>
            <a:xfrm>
              <a:off x="374965" y="165435"/>
              <a:ext cx="5946300" cy="3897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lang="en-US" sz="1899">
                  <a:solidFill>
                    <a:srgbClr val="FFFFFF"/>
                  </a:solidFill>
                  <a:latin typeface="Times New Roman"/>
                  <a:ea typeface="Times New Roman"/>
                  <a:cs typeface="Times New Roman"/>
                  <a:sym typeface="Times New Roman"/>
                </a:rPr>
                <a:t>SSIM (Structural Similarity Index Measure)</a:t>
              </a:r>
              <a:endParaRPr/>
            </a:p>
          </p:txBody>
        </p:sp>
      </p:grpSp>
      <p:sp>
        <p:nvSpPr>
          <p:cNvPr id="272" name="Google Shape;272;p9"/>
          <p:cNvSpPr/>
          <p:nvPr/>
        </p:nvSpPr>
        <p:spPr>
          <a:xfrm>
            <a:off x="9600755" y="6749567"/>
            <a:ext cx="7400687" cy="2931171"/>
          </a:xfrm>
          <a:custGeom>
            <a:rect b="b" l="l" r="r" t="t"/>
            <a:pathLst>
              <a:path extrusionOk="0" h="2931171" w="7400687">
                <a:moveTo>
                  <a:pt x="0" y="0"/>
                </a:moveTo>
                <a:lnTo>
                  <a:pt x="7400687" y="0"/>
                </a:lnTo>
                <a:lnTo>
                  <a:pt x="7400687" y="2931171"/>
                </a:lnTo>
                <a:lnTo>
                  <a:pt x="0" y="2931171"/>
                </a:lnTo>
                <a:lnTo>
                  <a:pt x="0" y="0"/>
                </a:lnTo>
                <a:close/>
              </a:path>
            </a:pathLst>
          </a:custGeom>
          <a:blipFill rotWithShape="1">
            <a:blip r:embed="rId6">
              <a:alphaModFix/>
            </a:blip>
            <a:stretch>
              <a:fillRect b="0" l="0" r="0" t="0"/>
            </a:stretch>
          </a:blipFill>
          <a:ln>
            <a:noFill/>
          </a:ln>
        </p:spPr>
      </p:sp>
      <p:sp>
        <p:nvSpPr>
          <p:cNvPr id="273" name="Google Shape;273;p9"/>
          <p:cNvSpPr txBox="1"/>
          <p:nvPr/>
        </p:nvSpPr>
        <p:spPr>
          <a:xfrm>
            <a:off x="4529078" y="854318"/>
            <a:ext cx="8920291" cy="848543"/>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1" lang="en-US" sz="5314">
                <a:solidFill>
                  <a:srgbClr val="FFFFFF"/>
                </a:solidFill>
                <a:latin typeface="Times"/>
                <a:ea typeface="Times"/>
                <a:cs typeface="Times"/>
                <a:sym typeface="Times"/>
              </a:rPr>
              <a:t>RESULTS &amp; DISCUSSIONS</a:t>
            </a:r>
            <a:endParaRPr/>
          </a:p>
        </p:txBody>
      </p:sp>
      <p:sp>
        <p:nvSpPr>
          <p:cNvPr id="274" name="Google Shape;274;p9"/>
          <p:cNvSpPr txBox="1"/>
          <p:nvPr/>
        </p:nvSpPr>
        <p:spPr>
          <a:xfrm>
            <a:off x="1028700" y="5806906"/>
            <a:ext cx="5004897" cy="361315"/>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lang="en-US" sz="1899">
                <a:solidFill>
                  <a:srgbClr val="FFFFFF"/>
                </a:solidFill>
                <a:latin typeface="Times New Roman"/>
                <a:ea typeface="Times New Roman"/>
                <a:cs typeface="Times New Roman"/>
                <a:sym typeface="Times New Roman"/>
              </a:rPr>
              <a:t>PSNR (Peak Signal-to-Noise Ratio)</a:t>
            </a:r>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